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7" r:id="rId72"/>
    <p:sldId id="326"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FB87-8DED-46C0-BBC1-72E49D1B5B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2D78C6-F18E-47F3-8DCA-6534AC92E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4F1944-72F3-4279-8DA4-C664BE504D40}"/>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0C5D8745-C2C1-4FA0-A1A5-638A01E21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F24563-EC5F-4C10-BD7B-6724D062F102}"/>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234685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5C13-F24A-4D91-B3E8-48895C0A8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93145B-ECC7-449F-B33B-FFBD14C40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F420F5-5D4D-439E-A4A4-881C40D47E71}"/>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8CF25AB2-5782-49EF-9D8C-197F94E80C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AC9128-183C-4FDA-8647-82297895750F}"/>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2312135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76FB99-EF89-4F17-969A-152897F45D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16DB2D-D96B-49A1-B9A7-FC11EC6F7B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F48DB-3CCB-487B-A606-2392F78C3D2D}"/>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C1C18449-AD6F-4E49-95E0-25950B3A9D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79CBEE-B5E9-4467-B0B3-AAB09926D73E}"/>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41985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3568-FBE4-40BA-B701-8EE19199F6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E7F583-4E60-4033-8C13-2686355282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B9B201-474C-42B3-AD47-30E12571B0DA}"/>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94CFB93A-62D2-4043-A516-4349E0E27D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8938F9-9E25-4910-BDF0-51DE48C9BD6A}"/>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7840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7264-6EF0-4CB7-8B24-BD622AAAD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27B83A-D8F5-4208-AEEA-B618FA252C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BBFF1C-0E80-40CD-94D2-746A3ACDE519}"/>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92A22243-0CA5-4BF1-96B3-BE4C628D73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807ECC-BDF6-4CB9-A212-A039ED07F929}"/>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305111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5691-2C66-41C6-90D9-FBD3983066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2A798D-E070-4557-96D7-99DD85F94E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4CA204-AAE7-471E-A88F-32B0689129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1FE5DA-7E1B-4069-9A93-428EC3EB5B4E}"/>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6" name="Footer Placeholder 5">
            <a:extLst>
              <a:ext uri="{FF2B5EF4-FFF2-40B4-BE49-F238E27FC236}">
                <a16:creationId xmlns:a16="http://schemas.microsoft.com/office/drawing/2014/main" id="{82906296-BF8E-42A8-A0A5-5C1E2156E3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45012B-687B-4DD1-A755-78FA242DCE8A}"/>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289961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50D8-3E96-4A3A-AB79-73DE56FFE4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BD7D8B-7666-4437-B626-82BD74E7C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706925-C1D6-41E5-9328-0C40D0F4A7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79C869-1460-4A8C-A538-4DF65E6961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B92468-12B8-44BD-84CF-506BE8B07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B2323D-B6C6-4854-B466-7435FEB966C3}"/>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8" name="Footer Placeholder 7">
            <a:extLst>
              <a:ext uri="{FF2B5EF4-FFF2-40B4-BE49-F238E27FC236}">
                <a16:creationId xmlns:a16="http://schemas.microsoft.com/office/drawing/2014/main" id="{D83192AE-FC69-442C-8404-AA765776A2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BBB5F3-7B36-41E9-B490-68624AFF9E5B}"/>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734640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213D-9A0C-4BF6-BEAE-4E7C5B7216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B15ACC-145F-4AA1-B9D6-B5DAD43C1C5B}"/>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4" name="Footer Placeholder 3">
            <a:extLst>
              <a:ext uri="{FF2B5EF4-FFF2-40B4-BE49-F238E27FC236}">
                <a16:creationId xmlns:a16="http://schemas.microsoft.com/office/drawing/2014/main" id="{226E19F6-C0DC-45FD-B5AD-7205AE4FA2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FD082D-3F1C-4445-BCA8-92003983B4F2}"/>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130435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2D644-2173-48AB-9353-BDB123981552}"/>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3" name="Footer Placeholder 2">
            <a:extLst>
              <a:ext uri="{FF2B5EF4-FFF2-40B4-BE49-F238E27FC236}">
                <a16:creationId xmlns:a16="http://schemas.microsoft.com/office/drawing/2014/main" id="{185D5DE2-CD59-426F-95CA-4222BBAC21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85D364-FAF9-4E3E-820E-A798F0C7665B}"/>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383933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685E-AB9D-4AB9-AFE9-B13B94898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926A99-2E8F-400D-AFBA-C61A707D8D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8AC162-6759-48E7-B224-B248F2B1F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6DC8E-8B5F-4089-898B-2377B6C0E62D}"/>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6" name="Footer Placeholder 5">
            <a:extLst>
              <a:ext uri="{FF2B5EF4-FFF2-40B4-BE49-F238E27FC236}">
                <a16:creationId xmlns:a16="http://schemas.microsoft.com/office/drawing/2014/main" id="{9722B954-76D3-4040-8763-8C5C97FD8F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453186-E457-4028-AE9A-DE71EE623732}"/>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930882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ADEC-C0E0-4048-986E-FC51FED71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F5D870-5DAC-42C4-8051-F1258E8AB1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4ED8D09-9B15-4FF6-97D2-553E91EBF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1F5D5-4404-4E23-9983-8201D719740D}"/>
              </a:ext>
            </a:extLst>
          </p:cNvPr>
          <p:cNvSpPr>
            <a:spLocks noGrp="1"/>
          </p:cNvSpPr>
          <p:nvPr>
            <p:ph type="dt" sz="half" idx="10"/>
          </p:nvPr>
        </p:nvSpPr>
        <p:spPr/>
        <p:txBody>
          <a:bodyPr/>
          <a:lstStyle/>
          <a:p>
            <a:fld id="{2E43FFE6-9CF4-4CE0-99CA-29502EA1DAD5}" type="datetimeFigureOut">
              <a:rPr lang="en-IN" smtClean="0"/>
              <a:t>19-08-2021</a:t>
            </a:fld>
            <a:endParaRPr lang="en-IN"/>
          </a:p>
        </p:txBody>
      </p:sp>
      <p:sp>
        <p:nvSpPr>
          <p:cNvPr id="6" name="Footer Placeholder 5">
            <a:extLst>
              <a:ext uri="{FF2B5EF4-FFF2-40B4-BE49-F238E27FC236}">
                <a16:creationId xmlns:a16="http://schemas.microsoft.com/office/drawing/2014/main" id="{4195B16F-88D4-4C0C-B416-4CD1B5983C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B5360D-CB96-4250-BC63-43BBA1EB3023}"/>
              </a:ext>
            </a:extLst>
          </p:cNvPr>
          <p:cNvSpPr>
            <a:spLocks noGrp="1"/>
          </p:cNvSpPr>
          <p:nvPr>
            <p:ph type="sldNum" sz="quarter" idx="12"/>
          </p:nvPr>
        </p:nvSpPr>
        <p:spPr/>
        <p:txBody>
          <a:bodyPr/>
          <a:lstStyle/>
          <a:p>
            <a:fld id="{CCA5FD23-DFCA-4E78-9100-563F0827F81B}" type="slidenum">
              <a:rPr lang="en-IN" smtClean="0"/>
              <a:t>‹#›</a:t>
            </a:fld>
            <a:endParaRPr lang="en-IN"/>
          </a:p>
        </p:txBody>
      </p:sp>
    </p:spTree>
    <p:extLst>
      <p:ext uri="{BB962C8B-B14F-4D97-AF65-F5344CB8AC3E}">
        <p14:creationId xmlns:p14="http://schemas.microsoft.com/office/powerpoint/2010/main" val="2591557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B8DEFD-EBF4-420C-A9F6-02AE74DEE5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3C3F63-E632-4910-A2F9-563616EE3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C31767-FE6B-4FE8-9D34-558DE3548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3FFE6-9CF4-4CE0-99CA-29502EA1DAD5}" type="datetimeFigureOut">
              <a:rPr lang="en-IN" smtClean="0"/>
              <a:t>19-08-2021</a:t>
            </a:fld>
            <a:endParaRPr lang="en-IN"/>
          </a:p>
        </p:txBody>
      </p:sp>
      <p:sp>
        <p:nvSpPr>
          <p:cNvPr id="5" name="Footer Placeholder 4">
            <a:extLst>
              <a:ext uri="{FF2B5EF4-FFF2-40B4-BE49-F238E27FC236}">
                <a16:creationId xmlns:a16="http://schemas.microsoft.com/office/drawing/2014/main" id="{9BB2AB06-379D-4DFA-9B78-F2B1E6BBB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622C10-A48F-4B44-B364-94232CF82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5FD23-DFCA-4E78-9100-563F0827F81B}" type="slidenum">
              <a:rPr lang="en-IN" smtClean="0"/>
              <a:t>‹#›</a:t>
            </a:fld>
            <a:endParaRPr lang="en-IN"/>
          </a:p>
        </p:txBody>
      </p:sp>
    </p:spTree>
    <p:extLst>
      <p:ext uri="{BB962C8B-B14F-4D97-AF65-F5344CB8AC3E}">
        <p14:creationId xmlns:p14="http://schemas.microsoft.com/office/powerpoint/2010/main" val="1459282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marketplace.visualstudio.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devops/boards/backlogs/office/track-work?view=azure-devop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avinash@abc.com" TargetMode="External"/><Relationship Id="rId2" Type="http://schemas.openxmlformats.org/officeDocument/2006/relationships/hyperlink" Target="mailto:mani@abc.com" TargetMode="External"/><Relationship Id="rId1" Type="http://schemas.openxmlformats.org/officeDocument/2006/relationships/slideLayout" Target="../slideLayouts/slideLayout2.xml"/><Relationship Id="rId4" Type="http://schemas.openxmlformats.org/officeDocument/2006/relationships/hyperlink" Target="mailto:ravi@mani.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5F0-EB2D-49A5-8FEB-5DF24E13C02E}"/>
              </a:ext>
            </a:extLst>
          </p:cNvPr>
          <p:cNvSpPr>
            <a:spLocks noGrp="1"/>
          </p:cNvSpPr>
          <p:nvPr>
            <p:ph type="ctrTitle"/>
          </p:nvPr>
        </p:nvSpPr>
        <p:spPr/>
        <p:txBody>
          <a:bodyPr/>
          <a:lstStyle/>
          <a:p>
            <a:r>
              <a:rPr lang="en-GB" dirty="0"/>
              <a:t>AZURE DEVOPS</a:t>
            </a:r>
            <a:br>
              <a:rPr lang="en-GB" dirty="0"/>
            </a:br>
            <a:endParaRPr lang="en-IN" dirty="0"/>
          </a:p>
        </p:txBody>
      </p:sp>
      <p:sp>
        <p:nvSpPr>
          <p:cNvPr id="3" name="Subtitle 2">
            <a:extLst>
              <a:ext uri="{FF2B5EF4-FFF2-40B4-BE49-F238E27FC236}">
                <a16:creationId xmlns:a16="http://schemas.microsoft.com/office/drawing/2014/main" id="{68D8C099-3358-489A-B1C7-CFBB8DCC49E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43373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B435-6CF7-4F05-B309-52CBBE4489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7A1E7D-59A6-45AD-B3A0-E2EDEE0A0DD9}"/>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You'll get an option to select widgets to visualize the items as shown in below screen. If you want more widget items click on this URL: </a:t>
            </a:r>
            <a:r>
              <a:rPr lang="en-US" b="0" i="0" u="none" strike="noStrike" dirty="0">
                <a:solidFill>
                  <a:srgbClr val="1E88E5"/>
                </a:solidFill>
                <a:effectLst/>
                <a:latin typeface="open sans" panose="020B0606030504020204" pitchFamily="34" charset="0"/>
                <a:hlinkClick r:id="rId2"/>
              </a:rPr>
              <a:t>https://marketplace.visualstudio.com/</a:t>
            </a:r>
            <a:r>
              <a:rPr lang="en-US" b="0" i="0" dirty="0">
                <a:solidFill>
                  <a:srgbClr val="212121"/>
                </a:solidFill>
                <a:effectLst/>
                <a:latin typeface="open sans" panose="020B0606030504020204" pitchFamily="34" charset="0"/>
              </a:rPr>
              <a:t> to configure.</a:t>
            </a:r>
            <a:endParaRPr lang="en-IN" dirty="0"/>
          </a:p>
        </p:txBody>
      </p:sp>
      <p:pic>
        <p:nvPicPr>
          <p:cNvPr id="5" name="Picture 4">
            <a:extLst>
              <a:ext uri="{FF2B5EF4-FFF2-40B4-BE49-F238E27FC236}">
                <a16:creationId xmlns:a16="http://schemas.microsoft.com/office/drawing/2014/main" id="{54E85103-ED93-4435-AA13-7CC35ED60F12}"/>
              </a:ext>
            </a:extLst>
          </p:cNvPr>
          <p:cNvPicPr>
            <a:picLocks noChangeAspect="1"/>
          </p:cNvPicPr>
          <p:nvPr/>
        </p:nvPicPr>
        <p:blipFill>
          <a:blip r:embed="rId3"/>
          <a:stretch>
            <a:fillRect/>
          </a:stretch>
        </p:blipFill>
        <p:spPr>
          <a:xfrm>
            <a:off x="838200" y="3429000"/>
            <a:ext cx="10288538" cy="2778478"/>
          </a:xfrm>
          <a:prstGeom prst="rect">
            <a:avLst/>
          </a:prstGeom>
        </p:spPr>
      </p:pic>
    </p:spTree>
    <p:extLst>
      <p:ext uri="{BB962C8B-B14F-4D97-AF65-F5344CB8AC3E}">
        <p14:creationId xmlns:p14="http://schemas.microsoft.com/office/powerpoint/2010/main" val="266992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5E49-EBCD-4712-96B8-F463A76E89E4}"/>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Azure Boards</a:t>
            </a:r>
            <a:endParaRPr lang="en-IN" dirty="0"/>
          </a:p>
        </p:txBody>
      </p:sp>
      <p:sp>
        <p:nvSpPr>
          <p:cNvPr id="3" name="Content Placeholder 2">
            <a:extLst>
              <a:ext uri="{FF2B5EF4-FFF2-40B4-BE49-F238E27FC236}">
                <a16:creationId xmlns:a16="http://schemas.microsoft.com/office/drawing/2014/main" id="{1F5C0428-5982-4A03-8E82-6B048C077755}"/>
              </a:ext>
            </a:extLst>
          </p:cNvPr>
          <p:cNvSpPr>
            <a:spLocks noGrp="1"/>
          </p:cNvSpPr>
          <p:nvPr>
            <p:ph idx="1"/>
          </p:nvPr>
        </p:nvSpPr>
        <p:spPr/>
        <p:txBody>
          <a:bodyPr>
            <a:normAutofit fontScale="77500" lnSpcReduction="20000"/>
          </a:bodyPr>
          <a:lstStyle/>
          <a:p>
            <a:pPr marL="0" indent="0" algn="l">
              <a:buNone/>
            </a:pPr>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Azure boards are used to create story points, features and epics for planned sprint releases in our organization and track work items with Kanban boards, backlogs, team dashboards and custom reporting. You can quickly and easily start tracking user stories, backlog items, task, features, and bugs associated with your project.</a:t>
            </a:r>
          </a:p>
          <a:p>
            <a:pPr marL="0" indent="0" algn="l">
              <a:buNone/>
            </a:pPr>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Below are the components available in Azure boards.</a:t>
            </a:r>
          </a:p>
          <a:p>
            <a:pPr algn="l">
              <a:buFont typeface="+mj-lt"/>
              <a:buAutoNum type="arabicPeriod"/>
            </a:pPr>
            <a:r>
              <a:rPr lang="en-US" b="0" i="0" dirty="0">
                <a:solidFill>
                  <a:srgbClr val="212121"/>
                </a:solidFill>
                <a:effectLst/>
                <a:latin typeface="open sans" panose="020B0606030504020204" pitchFamily="34" charset="0"/>
              </a:rPr>
              <a:t>Work Items</a:t>
            </a:r>
          </a:p>
          <a:p>
            <a:pPr algn="l">
              <a:buFont typeface="+mj-lt"/>
              <a:buAutoNum type="arabicPeriod"/>
            </a:pPr>
            <a:r>
              <a:rPr lang="en-US" b="0" i="0" dirty="0">
                <a:solidFill>
                  <a:srgbClr val="212121"/>
                </a:solidFill>
                <a:effectLst/>
                <a:latin typeface="open sans" panose="020B0606030504020204" pitchFamily="34" charset="0"/>
              </a:rPr>
              <a:t>Boards</a:t>
            </a:r>
          </a:p>
          <a:p>
            <a:pPr algn="l">
              <a:buFont typeface="+mj-lt"/>
              <a:buAutoNum type="arabicPeriod"/>
            </a:pPr>
            <a:r>
              <a:rPr lang="en-US" b="0" i="0" dirty="0" err="1">
                <a:solidFill>
                  <a:srgbClr val="212121"/>
                </a:solidFill>
                <a:effectLst/>
                <a:latin typeface="open sans" panose="020B0606030504020204" pitchFamily="34" charset="0"/>
              </a:rPr>
              <a:t>BackLogs</a:t>
            </a: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Sprints</a:t>
            </a:r>
          </a:p>
          <a:p>
            <a:pPr algn="l">
              <a:buFont typeface="+mj-lt"/>
              <a:buAutoNum type="arabicPeriod"/>
            </a:pPr>
            <a:r>
              <a:rPr lang="en-US" b="0" i="0" dirty="0">
                <a:solidFill>
                  <a:srgbClr val="212121"/>
                </a:solidFill>
                <a:effectLst/>
                <a:latin typeface="open sans" panose="020B0606030504020204" pitchFamily="34" charset="0"/>
              </a:rPr>
              <a:t>Queries </a:t>
            </a:r>
          </a:p>
          <a:p>
            <a:endParaRPr lang="en-IN" dirty="0"/>
          </a:p>
        </p:txBody>
      </p:sp>
    </p:spTree>
    <p:extLst>
      <p:ext uri="{BB962C8B-B14F-4D97-AF65-F5344CB8AC3E}">
        <p14:creationId xmlns:p14="http://schemas.microsoft.com/office/powerpoint/2010/main" val="30486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37A3-C6E2-4673-8FC6-FB1F5009A0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AE72ED-9474-4132-8E93-09B83B8ECC18}"/>
              </a:ext>
            </a:extLst>
          </p:cNvPr>
          <p:cNvSpPr>
            <a:spLocks noGrp="1"/>
          </p:cNvSpPr>
          <p:nvPr>
            <p:ph idx="1"/>
          </p:nvPr>
        </p:nvSpPr>
        <p:spPr/>
        <p:txBody>
          <a:bodyPr/>
          <a:lstStyle/>
          <a:p>
            <a:pPr algn="l"/>
            <a:r>
              <a:rPr lang="en-US" b="0" i="0" dirty="0">
                <a:solidFill>
                  <a:srgbClr val="212121"/>
                </a:solidFill>
                <a:effectLst/>
                <a:latin typeface="Roboto" panose="02000000000000000000" pitchFamily="2" charset="0"/>
              </a:rPr>
              <a:t>Work Items</a:t>
            </a:r>
          </a:p>
          <a:p>
            <a:pPr algn="l"/>
            <a:r>
              <a:rPr lang="en-US" b="0" i="0" dirty="0">
                <a:solidFill>
                  <a:srgbClr val="212121"/>
                </a:solidFill>
                <a:effectLst/>
                <a:latin typeface="open sans" panose="020B0606030504020204" pitchFamily="34" charset="0"/>
              </a:rPr>
              <a:t>Work items is a collection of epics, features, issues, bugs, test cases, user stories etc. to track the features and requirements for developing code in project.</a:t>
            </a:r>
          </a:p>
          <a:p>
            <a:endParaRPr lang="en-IN" dirty="0"/>
          </a:p>
        </p:txBody>
      </p:sp>
    </p:spTree>
    <p:extLst>
      <p:ext uri="{BB962C8B-B14F-4D97-AF65-F5344CB8AC3E}">
        <p14:creationId xmlns:p14="http://schemas.microsoft.com/office/powerpoint/2010/main" val="396487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CC00-781B-422A-AAE2-45F42089053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9B556DD-8D22-4744-A6ED-820FC1AB96EB}"/>
              </a:ext>
            </a:extLst>
          </p:cNvPr>
          <p:cNvPicPr>
            <a:picLocks noGrp="1" noChangeAspect="1"/>
          </p:cNvPicPr>
          <p:nvPr>
            <p:ph idx="1"/>
          </p:nvPr>
        </p:nvPicPr>
        <p:blipFill>
          <a:blip r:embed="rId2"/>
          <a:stretch>
            <a:fillRect/>
          </a:stretch>
        </p:blipFill>
        <p:spPr>
          <a:xfrm>
            <a:off x="923195" y="2028825"/>
            <a:ext cx="7749165" cy="4351338"/>
          </a:xfrm>
          <a:prstGeom prst="rect">
            <a:avLst/>
          </a:prstGeom>
        </p:spPr>
      </p:pic>
    </p:spTree>
    <p:extLst>
      <p:ext uri="{BB962C8B-B14F-4D97-AF65-F5344CB8AC3E}">
        <p14:creationId xmlns:p14="http://schemas.microsoft.com/office/powerpoint/2010/main" val="406532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B0ED-E898-4143-9DBA-03C9C973A7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32988F-539A-433D-9F6D-48BDD669C3C5}"/>
              </a:ext>
            </a:extLst>
          </p:cNvPr>
          <p:cNvSpPr>
            <a:spLocks noGrp="1"/>
          </p:cNvSpPr>
          <p:nvPr>
            <p:ph idx="1"/>
          </p:nvPr>
        </p:nvSpPr>
        <p:spPr/>
        <p:txBody>
          <a:bodyPr>
            <a:normAutofit fontScale="70000" lnSpcReduction="20000"/>
          </a:bodyPr>
          <a:lstStyle/>
          <a:p>
            <a:pPr algn="l"/>
            <a:r>
              <a:rPr lang="en-US" b="1" i="0" dirty="0">
                <a:solidFill>
                  <a:srgbClr val="212121"/>
                </a:solidFill>
                <a:effectLst/>
                <a:latin typeface="open sans" panose="020B0606030504020204" pitchFamily="34" charset="0"/>
              </a:rPr>
              <a:t>Features for Work Items:</a:t>
            </a:r>
            <a:endParaRPr lang="en-US" b="0" i="0" dirty="0">
              <a:solidFill>
                <a:srgbClr val="212121"/>
              </a:solidFill>
              <a:effectLst/>
              <a:latin typeface="open sans" panose="020B0606030504020204" pitchFamily="34" charset="0"/>
            </a:endParaRPr>
          </a:p>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We can upload work items manually from application or else we can connect </a:t>
            </a:r>
            <a:r>
              <a:rPr lang="en-US" b="0" i="0" dirty="0" err="1">
                <a:solidFill>
                  <a:srgbClr val="212121"/>
                </a:solidFill>
                <a:effectLst/>
                <a:latin typeface="open sans" panose="020B0606030504020204" pitchFamily="34" charset="0"/>
              </a:rPr>
              <a:t>devops</a:t>
            </a:r>
            <a:r>
              <a:rPr lang="en-US" b="0" i="0" dirty="0">
                <a:solidFill>
                  <a:srgbClr val="212121"/>
                </a:solidFill>
                <a:effectLst/>
                <a:latin typeface="open sans" panose="020B0606030504020204" pitchFamily="34" charset="0"/>
              </a:rPr>
              <a:t> project by using teams extensions in Excel. </a:t>
            </a:r>
          </a:p>
          <a:p>
            <a:pPr algn="l"/>
            <a:r>
              <a:rPr lang="en-US" b="0" i="0" dirty="0">
                <a:solidFill>
                  <a:srgbClr val="212121"/>
                </a:solidFill>
                <a:effectLst/>
                <a:latin typeface="open sans" panose="020B0606030504020204" pitchFamily="34" charset="0"/>
              </a:rPr>
              <a:t>Follow below link for Working with Excel.</a:t>
            </a:r>
          </a:p>
          <a:p>
            <a:pPr algn="l"/>
            <a:r>
              <a:rPr lang="en-US" b="0" i="0" u="none" strike="noStrike" dirty="0">
                <a:solidFill>
                  <a:srgbClr val="1E88E5"/>
                </a:solidFill>
                <a:effectLst/>
                <a:latin typeface="open sans" panose="020B0606030504020204" pitchFamily="34" charset="0"/>
                <a:hlinkClick r:id="rId2"/>
              </a:rPr>
              <a:t>https://docs.microsoft.com/en-us/azure/devops/boards/backlogs/office/track-work?view=azure-devops</a:t>
            </a:r>
            <a:endParaRPr lang="en-US" b="0" i="0" u="none" strike="noStrike" dirty="0">
              <a:solidFill>
                <a:srgbClr val="1E88E5"/>
              </a:solidFill>
              <a:effectLst/>
              <a:latin typeface="open sans" panose="020B0606030504020204" pitchFamily="34" charset="0"/>
            </a:endParaRPr>
          </a:p>
          <a:p>
            <a:pPr marL="0" indent="0" algn="l">
              <a:buNone/>
            </a:pPr>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Now create one Excel workbook for managing all work items.</a:t>
            </a:r>
          </a:p>
          <a:p>
            <a:pPr algn="l">
              <a:buFont typeface="+mj-lt"/>
              <a:buAutoNum type="arabicPeriod"/>
            </a:pPr>
            <a:r>
              <a:rPr lang="en-US" b="0" i="0" dirty="0">
                <a:solidFill>
                  <a:srgbClr val="212121"/>
                </a:solidFill>
                <a:effectLst/>
                <a:latin typeface="open sans" panose="020B0606030504020204" pitchFamily="34" charset="0"/>
              </a:rPr>
              <a:t>You need to add team plugin</a:t>
            </a:r>
          </a:p>
          <a:p>
            <a:pPr algn="l">
              <a:buFont typeface="+mj-lt"/>
              <a:buAutoNum type="arabicPeriod"/>
            </a:pPr>
            <a:r>
              <a:rPr lang="en-US" b="0" i="0" dirty="0">
                <a:solidFill>
                  <a:srgbClr val="212121"/>
                </a:solidFill>
                <a:effectLst/>
                <a:latin typeface="open sans" panose="020B0606030504020204" pitchFamily="34" charset="0"/>
              </a:rPr>
              <a:t>Select New List </a:t>
            </a:r>
          </a:p>
          <a:p>
            <a:pPr algn="l">
              <a:buFont typeface="+mj-lt"/>
              <a:buAutoNum type="arabicPeriod"/>
            </a:pPr>
            <a:r>
              <a:rPr lang="en-US" b="0" i="0" dirty="0">
                <a:solidFill>
                  <a:srgbClr val="212121"/>
                </a:solidFill>
                <a:effectLst/>
                <a:latin typeface="open sans" panose="020B0606030504020204" pitchFamily="34" charset="0"/>
              </a:rPr>
              <a:t>Connect your TFS server (Azure </a:t>
            </a:r>
            <a:r>
              <a:rPr lang="en-US" b="0" i="0" dirty="0" err="1">
                <a:solidFill>
                  <a:srgbClr val="212121"/>
                </a:solidFill>
                <a:effectLst/>
                <a:latin typeface="open sans" panose="020B0606030504020204" pitchFamily="34" charset="0"/>
              </a:rPr>
              <a:t>Devops</a:t>
            </a:r>
            <a:r>
              <a:rPr lang="en-US" b="0" i="0" dirty="0">
                <a:solidFill>
                  <a:srgbClr val="212121"/>
                </a:solidFill>
                <a:effectLst/>
                <a:latin typeface="open sans" panose="020B0606030504020204" pitchFamily="34" charset="0"/>
              </a:rPr>
              <a:t> Server) by clicking on the servers button.</a:t>
            </a:r>
          </a:p>
          <a:p>
            <a:pPr algn="l">
              <a:buFont typeface="+mj-lt"/>
              <a:buAutoNum type="arabicPeriod"/>
            </a:pPr>
            <a:r>
              <a:rPr lang="en-US" b="0" i="0" dirty="0">
                <a:solidFill>
                  <a:srgbClr val="212121"/>
                </a:solidFill>
                <a:effectLst/>
                <a:latin typeface="open sans" panose="020B0606030504020204" pitchFamily="34" charset="0"/>
              </a:rPr>
              <a:t>In Server windows, add your project URL as shown in the below screenshot. </a:t>
            </a:r>
          </a:p>
          <a:p>
            <a:endParaRPr lang="en-IN" dirty="0"/>
          </a:p>
        </p:txBody>
      </p:sp>
    </p:spTree>
    <p:extLst>
      <p:ext uri="{BB962C8B-B14F-4D97-AF65-F5344CB8AC3E}">
        <p14:creationId xmlns:p14="http://schemas.microsoft.com/office/powerpoint/2010/main" val="272418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B3C3-B49C-41DA-AA51-9AAB2E4FFBA9}"/>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100CA893-64B6-4941-AEAD-0A70676A4F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4573" y="1690688"/>
            <a:ext cx="7749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3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FC23-5DC7-46CD-8206-D040D1D2D1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C95282-8E64-4AFF-B92C-B09A911BA803}"/>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After clicking on OK, It will redirected to login authenticate with your username and password. Once you're done with your login, add your project and select input list for default template. Fill your story points for sprint releases by selecting dropdown options in </a:t>
            </a:r>
            <a:r>
              <a:rPr lang="en-US" b="0" i="0" dirty="0" err="1">
                <a:solidFill>
                  <a:srgbClr val="212121"/>
                </a:solidFill>
                <a:effectLst/>
                <a:latin typeface="open sans" panose="020B0606030504020204" pitchFamily="34" charset="0"/>
              </a:rPr>
              <a:t>WorkItem</a:t>
            </a:r>
            <a:r>
              <a:rPr lang="en-US" b="0" i="0" dirty="0">
                <a:solidFill>
                  <a:srgbClr val="212121"/>
                </a:solidFill>
                <a:effectLst/>
                <a:latin typeface="open sans" panose="020B0606030504020204" pitchFamily="34" charset="0"/>
              </a:rPr>
              <a:t> type, State, Reason, Assigned To.</a:t>
            </a:r>
            <a:endParaRPr lang="en-IN" dirty="0"/>
          </a:p>
        </p:txBody>
      </p:sp>
    </p:spTree>
    <p:extLst>
      <p:ext uri="{BB962C8B-B14F-4D97-AF65-F5344CB8AC3E}">
        <p14:creationId xmlns:p14="http://schemas.microsoft.com/office/powerpoint/2010/main" val="176428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CA86-DADC-4A43-974F-D6769CDCAC0D}"/>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4ECB3A5C-8788-4F39-BB24-15FD5968AA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9809" y="2382246"/>
            <a:ext cx="6952381" cy="323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141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4BA7-3E32-46A1-BFA4-0FB6D7F700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ED78C6-565E-46BA-848A-6C06A5A8CACE}"/>
              </a:ext>
            </a:extLst>
          </p:cNvPr>
          <p:cNvSpPr>
            <a:spLocks noGrp="1"/>
          </p:cNvSpPr>
          <p:nvPr>
            <p:ph idx="1"/>
          </p:nvPr>
        </p:nvSpPr>
        <p:spPr/>
        <p:txBody>
          <a:bodyPr>
            <a:normAutofit fontScale="85000" lnSpcReduction="20000"/>
          </a:bodyPr>
          <a:lstStyle/>
          <a:p>
            <a:pPr algn="l"/>
            <a:r>
              <a:rPr lang="en-US" b="0" i="0" dirty="0">
                <a:solidFill>
                  <a:srgbClr val="212121"/>
                </a:solidFill>
                <a:effectLst/>
                <a:latin typeface="open sans" panose="020B0606030504020204" pitchFamily="34" charset="0"/>
              </a:rPr>
              <a:t>Here we will check how </a:t>
            </a:r>
            <a:r>
              <a:rPr lang="en-US" b="1" i="0" dirty="0">
                <a:solidFill>
                  <a:srgbClr val="212121"/>
                </a:solidFill>
                <a:effectLst/>
                <a:latin typeface="open sans" panose="020B0606030504020204" pitchFamily="34" charset="0"/>
              </a:rPr>
              <a:t>Azure Boards</a:t>
            </a:r>
            <a:r>
              <a:rPr lang="en-US" b="0" i="0" dirty="0">
                <a:solidFill>
                  <a:srgbClr val="212121"/>
                </a:solidFill>
                <a:effectLst/>
                <a:latin typeface="open sans" panose="020B0606030504020204" pitchFamily="34" charset="0"/>
              </a:rPr>
              <a:t> will help to execute.</a:t>
            </a:r>
          </a:p>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Scrum Master/Project Manager knows the features, epics, tasks, stories, allocation resources for sprints, task cards etc. All this type management activity will happen in this Azure Boards. </a:t>
            </a:r>
          </a:p>
          <a:p>
            <a:pPr algn="l"/>
            <a:r>
              <a:rPr lang="en-US" b="0" i="0" dirty="0">
                <a:solidFill>
                  <a:srgbClr val="212121"/>
                </a:solidFill>
                <a:effectLst/>
                <a:latin typeface="open sans" panose="020B0606030504020204" pitchFamily="34" charset="0"/>
              </a:rPr>
              <a:t>We will discuss more about Azure boards and basic use cases step by step.</a:t>
            </a:r>
          </a:p>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Now our PM has planned an activity to release one registration page and login page for the first sprint. </a:t>
            </a:r>
          </a:p>
          <a:p>
            <a:pPr marL="0" indent="0" algn="l">
              <a:buNone/>
            </a:pPr>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Now the </a:t>
            </a:r>
            <a:r>
              <a:rPr lang="en-US" b="0" i="0" dirty="0" err="1">
                <a:solidFill>
                  <a:srgbClr val="212121"/>
                </a:solidFill>
                <a:effectLst/>
                <a:latin typeface="open sans" panose="020B0606030504020204" pitchFamily="34" charset="0"/>
              </a:rPr>
              <a:t>organizatio'sn</a:t>
            </a:r>
            <a:r>
              <a:rPr lang="en-US" b="0" i="0" dirty="0">
                <a:solidFill>
                  <a:srgbClr val="212121"/>
                </a:solidFill>
                <a:effectLst/>
                <a:latin typeface="open sans" panose="020B0606030504020204" pitchFamily="34" charset="0"/>
              </a:rPr>
              <a:t> HR has allocated resources for a  brand new project, and below is the initial resources list</a:t>
            </a:r>
          </a:p>
          <a:p>
            <a:endParaRPr lang="en-IN" dirty="0"/>
          </a:p>
        </p:txBody>
      </p:sp>
    </p:spTree>
    <p:extLst>
      <p:ext uri="{BB962C8B-B14F-4D97-AF65-F5344CB8AC3E}">
        <p14:creationId xmlns:p14="http://schemas.microsoft.com/office/powerpoint/2010/main" val="58640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FA74-D71C-49CD-9B6C-BEEB01BEB050}"/>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32A28DCF-6ABD-43CD-91B4-2FD3F0E00064}"/>
              </a:ext>
            </a:extLst>
          </p:cNvPr>
          <p:cNvGraphicFramePr>
            <a:graphicFrameLocks noGrp="1"/>
          </p:cNvGraphicFramePr>
          <p:nvPr>
            <p:ph idx="1"/>
            <p:extLst>
              <p:ext uri="{D42A27DB-BD31-4B8C-83A1-F6EECF244321}">
                <p14:modId xmlns:p14="http://schemas.microsoft.com/office/powerpoint/2010/main" val="174032924"/>
              </p:ext>
            </p:extLst>
          </p:nvPr>
        </p:nvGraphicFramePr>
        <p:xfrm>
          <a:off x="838200" y="2101374"/>
          <a:ext cx="6309361" cy="2377440"/>
        </p:xfrm>
        <a:graphic>
          <a:graphicData uri="http://schemas.openxmlformats.org/drawingml/2006/table">
            <a:tbl>
              <a:tblPr/>
              <a:tblGrid>
                <a:gridCol w="2045018">
                  <a:extLst>
                    <a:ext uri="{9D8B030D-6E8A-4147-A177-3AD203B41FA5}">
                      <a16:colId xmlns:a16="http://schemas.microsoft.com/office/drawing/2014/main" val="11601658"/>
                    </a:ext>
                  </a:extLst>
                </a:gridCol>
                <a:gridCol w="2219325">
                  <a:extLst>
                    <a:ext uri="{9D8B030D-6E8A-4147-A177-3AD203B41FA5}">
                      <a16:colId xmlns:a16="http://schemas.microsoft.com/office/drawing/2014/main" val="2037932477"/>
                    </a:ext>
                  </a:extLst>
                </a:gridCol>
                <a:gridCol w="2045018">
                  <a:extLst>
                    <a:ext uri="{9D8B030D-6E8A-4147-A177-3AD203B41FA5}">
                      <a16:colId xmlns:a16="http://schemas.microsoft.com/office/drawing/2014/main" val="2562308081"/>
                    </a:ext>
                  </a:extLst>
                </a:gridCol>
              </a:tblGrid>
              <a:tr h="0">
                <a:tc>
                  <a:txBody>
                    <a:bodyPr/>
                    <a:lstStyle/>
                    <a:p>
                      <a:r>
                        <a:rPr lang="en-IN">
                          <a:solidFill>
                            <a:srgbClr val="FFFFFF"/>
                          </a:solidFill>
                          <a:effectLst/>
                        </a:rPr>
                        <a:t>Name</a:t>
                      </a:r>
                      <a:endParaRPr lang="en-IN">
                        <a:effectLst/>
                      </a:endParaRP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tc>
                  <a:txBody>
                    <a:bodyPr/>
                    <a:lstStyle/>
                    <a:p>
                      <a:r>
                        <a:rPr lang="en-IN" dirty="0">
                          <a:solidFill>
                            <a:srgbClr val="FFFFFF"/>
                          </a:solidFill>
                          <a:effectLst/>
                        </a:rPr>
                        <a:t>Mail ID</a:t>
                      </a:r>
                    </a:p>
                  </a:txBody>
                  <a:tcP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a:noFill/>
                    </a:lnT>
                    <a:lnB>
                      <a:noFill/>
                    </a:lnB>
                    <a:solidFill>
                      <a:srgbClr val="0270BF"/>
                    </a:solidFill>
                  </a:tcPr>
                </a:tc>
                <a:tc>
                  <a:txBody>
                    <a:bodyPr/>
                    <a:lstStyle/>
                    <a:p>
                      <a:r>
                        <a:rPr lang="en-IN">
                          <a:solidFill>
                            <a:srgbClr val="FFFFFF"/>
                          </a:solidFill>
                          <a:effectLst/>
                        </a:rPr>
                        <a:t>Expertise</a:t>
                      </a:r>
                      <a:endParaRPr lang="en-IN">
                        <a:effectLst/>
                      </a:endParaRP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extLst>
                  <a:ext uri="{0D108BD9-81ED-4DB2-BD59-A6C34878D82A}">
                    <a16:rowId xmlns:a16="http://schemas.microsoft.com/office/drawing/2014/main" val="3492390051"/>
                  </a:ext>
                </a:extLst>
              </a:tr>
              <a:tr h="0">
                <a:tc>
                  <a:txBody>
                    <a:bodyPr/>
                    <a:lstStyle/>
                    <a:p>
                      <a:r>
                        <a:rPr lang="en-IN" dirty="0">
                          <a:effectLst/>
                        </a:rPr>
                        <a:t>N Kumar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dirty="0">
                          <a:effectLst/>
                        </a:rPr>
                        <a:t>naveen@abc.com </a:t>
                      </a:r>
                    </a:p>
                  </a:txBody>
                  <a:tcP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a:noFill/>
                    </a:lnT>
                    <a:lnB>
                      <a:noFill/>
                    </a:lnB>
                    <a:solidFill>
                      <a:srgbClr val="FFFFFF"/>
                    </a:solidFill>
                  </a:tcPr>
                </a:tc>
                <a:tc>
                  <a:txBody>
                    <a:bodyPr/>
                    <a:lstStyle/>
                    <a:p>
                      <a:r>
                        <a:rPr lang="en-IN">
                          <a:effectLst/>
                        </a:rPr>
                        <a:t>Technical Architect</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043375053"/>
                  </a:ext>
                </a:extLst>
              </a:tr>
              <a:tr h="0">
                <a:tc>
                  <a:txBody>
                    <a:bodyPr/>
                    <a:lstStyle/>
                    <a:p>
                      <a:r>
                        <a:rPr lang="en-IN" dirty="0">
                          <a:effectLst/>
                        </a:rPr>
                        <a:t>M Kumar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dirty="0">
                          <a:effectLst/>
                          <a:hlinkClick r:id="rId2"/>
                        </a:rPr>
                        <a:t>mani@abc.com</a:t>
                      </a:r>
                      <a:endParaRPr lang="en-IN" dirty="0">
                        <a:effectLst/>
                      </a:endParaRPr>
                    </a:p>
                  </a:txBody>
                  <a:tcP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a:noFill/>
                    </a:lnT>
                    <a:lnB>
                      <a:noFill/>
                    </a:lnB>
                    <a:solidFill>
                      <a:srgbClr val="FFFFFF"/>
                    </a:solidFill>
                  </a:tcPr>
                </a:tc>
                <a:tc>
                  <a:txBody>
                    <a:bodyPr/>
                    <a:lstStyle/>
                    <a:p>
                      <a:r>
                        <a:rPr lang="en-IN">
                          <a:effectLst/>
                        </a:rPr>
                        <a:t>Full Stack Developer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821490950"/>
                  </a:ext>
                </a:extLst>
              </a:tr>
              <a:tr h="0">
                <a:tc>
                  <a:txBody>
                    <a:bodyPr/>
                    <a:lstStyle/>
                    <a:p>
                      <a:r>
                        <a:rPr lang="en-IN" dirty="0">
                          <a:effectLst/>
                        </a:rPr>
                        <a:t>A Reddy</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dirty="0">
                          <a:effectLst/>
                          <a:hlinkClick r:id="rId3"/>
                        </a:rPr>
                        <a:t>avinash@abc.com</a:t>
                      </a:r>
                      <a:endParaRPr lang="en-IN" dirty="0">
                        <a:effectLst/>
                      </a:endParaRPr>
                    </a:p>
                  </a:txBody>
                  <a:tcP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a:noFill/>
                    </a:lnT>
                    <a:lnB>
                      <a:noFill/>
                    </a:lnB>
                    <a:solidFill>
                      <a:srgbClr val="FFFFFF"/>
                    </a:solidFill>
                  </a:tcPr>
                </a:tc>
                <a:tc>
                  <a:txBody>
                    <a:bodyPr/>
                    <a:lstStyle/>
                    <a:p>
                      <a:r>
                        <a:rPr lang="en-IN">
                          <a:effectLst/>
                        </a:rPr>
                        <a:t>Full Stack Developer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46044110"/>
                  </a:ext>
                </a:extLst>
              </a:tr>
              <a:tr h="0">
                <a:tc>
                  <a:txBody>
                    <a:bodyPr/>
                    <a:lstStyle/>
                    <a:p>
                      <a:r>
                        <a:rPr lang="en-IN" dirty="0">
                          <a:effectLst/>
                        </a:rPr>
                        <a:t>R Kumar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dirty="0">
                          <a:effectLst/>
                          <a:hlinkClick r:id="rId4"/>
                        </a:rPr>
                        <a:t>ravi@abc.com</a:t>
                      </a:r>
                      <a:endParaRPr lang="en-IN" dirty="0">
                        <a:effectLst/>
                      </a:endParaRPr>
                    </a:p>
                  </a:txBody>
                  <a:tcP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a:noFill/>
                    </a:lnT>
                    <a:lnB>
                      <a:noFill/>
                    </a:lnB>
                    <a:solidFill>
                      <a:srgbClr val="FFFFFF"/>
                    </a:solidFill>
                  </a:tcPr>
                </a:tc>
                <a:tc>
                  <a:txBody>
                    <a:bodyPr/>
                    <a:lstStyle/>
                    <a:p>
                      <a:r>
                        <a:rPr lang="en-IN" dirty="0">
                          <a:effectLst/>
                        </a:rPr>
                        <a:t>Tester</a:t>
                      </a:r>
                    </a:p>
                  </a:txBody>
                  <a:tcPr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875456925"/>
                  </a:ext>
                </a:extLst>
              </a:tr>
            </a:tbl>
          </a:graphicData>
        </a:graphic>
      </p:graphicFrame>
      <p:sp>
        <p:nvSpPr>
          <p:cNvPr id="6" name="TextBox 5">
            <a:extLst>
              <a:ext uri="{FF2B5EF4-FFF2-40B4-BE49-F238E27FC236}">
                <a16:creationId xmlns:a16="http://schemas.microsoft.com/office/drawing/2014/main" id="{CDEA73E5-BDDE-49D7-982B-35FF0C3D8733}"/>
              </a:ext>
            </a:extLst>
          </p:cNvPr>
          <p:cNvSpPr txBox="1"/>
          <p:nvPr/>
        </p:nvSpPr>
        <p:spPr>
          <a:xfrm>
            <a:off x="1151465" y="4795925"/>
            <a:ext cx="9426223" cy="646331"/>
          </a:xfrm>
          <a:prstGeom prst="rect">
            <a:avLst/>
          </a:prstGeom>
          <a:noFill/>
        </p:spPr>
        <p:txBody>
          <a:bodyPr wrap="square">
            <a:spAutoFit/>
          </a:bodyPr>
          <a:lstStyle/>
          <a:p>
            <a:r>
              <a:rPr lang="en-US" b="0" i="0" dirty="0">
                <a:solidFill>
                  <a:srgbClr val="212121"/>
                </a:solidFill>
                <a:effectLst/>
                <a:latin typeface="open sans" panose="020B0606030504020204" pitchFamily="34" charset="0"/>
              </a:rPr>
              <a:t>Azure </a:t>
            </a:r>
            <a:r>
              <a:rPr lang="en-US" b="0" i="0" dirty="0" err="1">
                <a:solidFill>
                  <a:srgbClr val="212121"/>
                </a:solidFill>
                <a:effectLst/>
                <a:latin typeface="open sans" panose="020B0606030504020204" pitchFamily="34" charset="0"/>
              </a:rPr>
              <a:t>Devops</a:t>
            </a:r>
            <a:r>
              <a:rPr lang="en-US" b="0" i="0" dirty="0">
                <a:solidFill>
                  <a:srgbClr val="212121"/>
                </a:solidFill>
                <a:effectLst/>
                <a:latin typeface="open sans" panose="020B0606030504020204" pitchFamily="34" charset="0"/>
              </a:rPr>
              <a:t> engineer will create some Azure resources like </a:t>
            </a:r>
            <a:r>
              <a:rPr lang="en-US" b="0" i="0" dirty="0" err="1">
                <a:solidFill>
                  <a:srgbClr val="212121"/>
                </a:solidFill>
                <a:effectLst/>
                <a:latin typeface="open sans" panose="020B0606030504020204" pitchFamily="34" charset="0"/>
              </a:rPr>
              <a:t>Devops</a:t>
            </a:r>
            <a:r>
              <a:rPr lang="en-US" b="0" i="0" dirty="0">
                <a:solidFill>
                  <a:srgbClr val="212121"/>
                </a:solidFill>
                <a:effectLst/>
                <a:latin typeface="open sans" panose="020B0606030504020204" pitchFamily="34" charset="0"/>
              </a:rPr>
              <a:t> Azure project for build, test and release applications, Azure App services, Azure Database etc. </a:t>
            </a:r>
            <a:endParaRPr lang="en-IN" dirty="0"/>
          </a:p>
        </p:txBody>
      </p:sp>
    </p:spTree>
    <p:extLst>
      <p:ext uri="{BB962C8B-B14F-4D97-AF65-F5344CB8AC3E}">
        <p14:creationId xmlns:p14="http://schemas.microsoft.com/office/powerpoint/2010/main" val="406935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A188-E5DD-4DDE-AB4E-49FE61FCE17F}"/>
              </a:ext>
            </a:extLst>
          </p:cNvPr>
          <p:cNvSpPr>
            <a:spLocks noGrp="1"/>
          </p:cNvSpPr>
          <p:nvPr>
            <p:ph type="title"/>
          </p:nvPr>
        </p:nvSpPr>
        <p:spPr/>
        <p:txBody>
          <a:bodyPr/>
          <a:lstStyle/>
          <a:p>
            <a:r>
              <a:rPr lang="en-GB" dirty="0"/>
              <a:t>Components of </a:t>
            </a:r>
            <a:r>
              <a:rPr lang="en-GB" dirty="0" err="1"/>
              <a:t>Devops</a:t>
            </a:r>
            <a:r>
              <a:rPr lang="en-GB" dirty="0"/>
              <a:t> Azure	</a:t>
            </a:r>
            <a:endParaRPr lang="en-IN" dirty="0"/>
          </a:p>
        </p:txBody>
      </p:sp>
      <p:pic>
        <p:nvPicPr>
          <p:cNvPr id="1026" name="Picture 2" descr="Five pillars of Azure DevOps - CloudServicesTutorial">
            <a:extLst>
              <a:ext uri="{FF2B5EF4-FFF2-40B4-BE49-F238E27FC236}">
                <a16:creationId xmlns:a16="http://schemas.microsoft.com/office/drawing/2014/main" id="{3EC2CADA-F891-4811-8883-6C6ABD37E7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5555" y="2084440"/>
            <a:ext cx="7529689" cy="45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30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E8FC-3711-4E2A-8999-CBF2AAD2665E}"/>
              </a:ext>
            </a:extLst>
          </p:cNvPr>
          <p:cNvSpPr>
            <a:spLocks noGrp="1"/>
          </p:cNvSpPr>
          <p:nvPr>
            <p:ph type="title"/>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6A6B397B-7AD5-4002-B062-5DEF65055706}"/>
              </a:ext>
            </a:extLst>
          </p:cNvPr>
          <p:cNvGraphicFramePr>
            <a:graphicFrameLocks noGrp="1"/>
          </p:cNvGraphicFramePr>
          <p:nvPr>
            <p:ph idx="1"/>
            <p:extLst>
              <p:ext uri="{D42A27DB-BD31-4B8C-83A1-F6EECF244321}">
                <p14:modId xmlns:p14="http://schemas.microsoft.com/office/powerpoint/2010/main" val="2806785391"/>
              </p:ext>
            </p:extLst>
          </p:nvPr>
        </p:nvGraphicFramePr>
        <p:xfrm>
          <a:off x="1157258" y="1923739"/>
          <a:ext cx="4549128" cy="4358310"/>
        </p:xfrm>
        <a:graphic>
          <a:graphicData uri="http://schemas.openxmlformats.org/drawingml/2006/table">
            <a:tbl>
              <a:tblPr/>
              <a:tblGrid>
                <a:gridCol w="1137282">
                  <a:extLst>
                    <a:ext uri="{9D8B030D-6E8A-4147-A177-3AD203B41FA5}">
                      <a16:colId xmlns:a16="http://schemas.microsoft.com/office/drawing/2014/main" val="3006110957"/>
                    </a:ext>
                  </a:extLst>
                </a:gridCol>
                <a:gridCol w="1137282">
                  <a:extLst>
                    <a:ext uri="{9D8B030D-6E8A-4147-A177-3AD203B41FA5}">
                      <a16:colId xmlns:a16="http://schemas.microsoft.com/office/drawing/2014/main" val="1154642467"/>
                    </a:ext>
                  </a:extLst>
                </a:gridCol>
                <a:gridCol w="1137282">
                  <a:extLst>
                    <a:ext uri="{9D8B030D-6E8A-4147-A177-3AD203B41FA5}">
                      <a16:colId xmlns:a16="http://schemas.microsoft.com/office/drawing/2014/main" val="7238670"/>
                    </a:ext>
                  </a:extLst>
                </a:gridCol>
                <a:gridCol w="1137282">
                  <a:extLst>
                    <a:ext uri="{9D8B030D-6E8A-4147-A177-3AD203B41FA5}">
                      <a16:colId xmlns:a16="http://schemas.microsoft.com/office/drawing/2014/main" val="510829879"/>
                    </a:ext>
                  </a:extLst>
                </a:gridCol>
              </a:tblGrid>
              <a:tr h="263717">
                <a:tc>
                  <a:txBody>
                    <a:bodyPr/>
                    <a:lstStyle/>
                    <a:p>
                      <a:r>
                        <a:rPr lang="en-IN" sz="1300">
                          <a:solidFill>
                            <a:srgbClr val="FFFFFF"/>
                          </a:solidFill>
                          <a:effectLst/>
                        </a:rPr>
                        <a:t>Epics</a:t>
                      </a:r>
                      <a:endParaRPr lang="en-IN" sz="1300">
                        <a:effectLst/>
                      </a:endParaRP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tc>
                  <a:txBody>
                    <a:bodyPr/>
                    <a:lstStyle/>
                    <a:p>
                      <a:r>
                        <a:rPr lang="en-IN" sz="1300">
                          <a:solidFill>
                            <a:srgbClr val="FFFFFF"/>
                          </a:solidFill>
                          <a:effectLst/>
                        </a:rPr>
                        <a:t>Features</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tc>
                  <a:txBody>
                    <a:bodyPr/>
                    <a:lstStyle/>
                    <a:p>
                      <a:r>
                        <a:rPr lang="en-IN" sz="1300">
                          <a:solidFill>
                            <a:srgbClr val="FFFFFF"/>
                          </a:solidFill>
                          <a:effectLst/>
                        </a:rPr>
                        <a:t>Stories</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tc>
                  <a:txBody>
                    <a:bodyPr/>
                    <a:lstStyle/>
                    <a:p>
                      <a:r>
                        <a:rPr lang="en-IN" sz="1300">
                          <a:solidFill>
                            <a:srgbClr val="FFFFFF"/>
                          </a:solidFill>
                          <a:effectLst/>
                        </a:rPr>
                        <a:t>Tasks</a:t>
                      </a:r>
                      <a:endParaRPr lang="en-IN" sz="1300">
                        <a:effectLst/>
                      </a:endParaRP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0270BF"/>
                    </a:solidFill>
                  </a:tcPr>
                </a:tc>
                <a:extLst>
                  <a:ext uri="{0D108BD9-81ED-4DB2-BD59-A6C34878D82A}">
                    <a16:rowId xmlns:a16="http://schemas.microsoft.com/office/drawing/2014/main" val="405042224"/>
                  </a:ext>
                </a:extLst>
              </a:tr>
              <a:tr h="2043810">
                <a:tc>
                  <a:txBody>
                    <a:bodyPr/>
                    <a:lstStyle/>
                    <a:p>
                      <a:r>
                        <a:rPr lang="en-IN" sz="1300">
                          <a:effectLst/>
                        </a:rPr>
                        <a:t>User Information</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User Information Storage</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Create a registration page.</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Create a table for maintaining user information, Create a page for UI, Create method to handle Create operation</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1166739"/>
                  </a:ext>
                </a:extLst>
              </a:tr>
              <a:tr h="2043810">
                <a:tc>
                  <a:txBody>
                    <a:bodyPr/>
                    <a:lstStyle/>
                    <a:p>
                      <a:r>
                        <a:rPr lang="en-IN" sz="1300">
                          <a:effectLst/>
                        </a:rPr>
                        <a:t> </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 </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Create a login page</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tc>
                  <a:txBody>
                    <a:bodyPr/>
                    <a:lstStyle/>
                    <a:p>
                      <a:r>
                        <a:rPr lang="en-US" sz="1300" dirty="0">
                          <a:effectLst/>
                        </a:rPr>
                        <a:t>Create a page for UI for login page, Create a method to handle login operations, Maintain validations as per initial test cases.</a:t>
                      </a:r>
                    </a:p>
                  </a:txBody>
                  <a:tcPr marL="65929" marR="65929" marT="32965" marB="32965" anchor="ctr">
                    <a:lnL w="9525" cap="flat" cmpd="sng" algn="ctr">
                      <a:solidFill>
                        <a:srgbClr val="ABABAB"/>
                      </a:solidFill>
                      <a:prstDash val="dash"/>
                      <a:round/>
                      <a:headEnd type="none" w="med" len="med"/>
                      <a:tailEnd type="none" w="med" len="med"/>
                    </a:lnL>
                    <a:lnR w="9525" cap="flat" cmpd="sng" algn="ctr">
                      <a:solidFill>
                        <a:srgbClr val="ABABAB"/>
                      </a:solidFill>
                      <a:prstDash val="dash"/>
                      <a:round/>
                      <a:headEnd type="none" w="med" len="med"/>
                      <a:tailEnd type="none" w="med" len="med"/>
                    </a:lnR>
                    <a:lnT w="9525" cap="flat" cmpd="sng" algn="ctr">
                      <a:solidFill>
                        <a:srgbClr val="ABABAB"/>
                      </a:solidFill>
                      <a:prstDash val="dash"/>
                      <a:round/>
                      <a:headEnd type="none" w="med" len="med"/>
                      <a:tailEnd type="none" w="med" len="med"/>
                    </a:lnT>
                    <a:lnB w="9525"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54605679"/>
                  </a:ext>
                </a:extLst>
              </a:tr>
            </a:tbl>
          </a:graphicData>
        </a:graphic>
      </p:graphicFrame>
      <p:sp>
        <p:nvSpPr>
          <p:cNvPr id="5" name="Rectangle 1">
            <a:extLst>
              <a:ext uri="{FF2B5EF4-FFF2-40B4-BE49-F238E27FC236}">
                <a16:creationId xmlns:a16="http://schemas.microsoft.com/office/drawing/2014/main" id="{0B325720-C6F0-496E-A851-2FF2ABBFE5C5}"/>
              </a:ext>
            </a:extLst>
          </p:cNvPr>
          <p:cNvSpPr>
            <a:spLocks noChangeArrowheads="1"/>
          </p:cNvSpPr>
          <p:nvPr/>
        </p:nvSpPr>
        <p:spPr bwMode="auto">
          <a:xfrm>
            <a:off x="1340663" y="757091"/>
            <a:ext cx="2951449"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Sprint 1 </a:t>
            </a:r>
            <a:r>
              <a:rPr kumimoji="0" lang="en-US" altLang="en-US" sz="1200" b="1" i="0" u="none" strike="noStrike" cap="none" normalizeH="0" baseline="0" dirty="0" err="1">
                <a:ln>
                  <a:noFill/>
                </a:ln>
                <a:solidFill>
                  <a:srgbClr val="212121"/>
                </a:solidFill>
                <a:effectLst/>
                <a:latin typeface="Open Sans" panose="020B0606030504020204" pitchFamily="34" charset="0"/>
                <a:cs typeface="Open Sans" panose="020B0606030504020204" pitchFamily="34" charset="0"/>
              </a:rPr>
              <a:t>Requirments</a:t>
            </a:r>
            <a:r>
              <a:rPr kumimoji="0" lang="en-US" altLang="en-US" sz="1200" b="1"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 (For Example):</a:t>
            </a:r>
            <a:endParaRPr kumimoji="0" lang="en-US" altLang="en-US" sz="12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1AEC9BA-3B2A-4DA4-AD57-A6F6161799CE}"/>
              </a:ext>
            </a:extLst>
          </p:cNvPr>
          <p:cNvSpPr txBox="1"/>
          <p:nvPr/>
        </p:nvSpPr>
        <p:spPr>
          <a:xfrm>
            <a:off x="5706386" y="2227281"/>
            <a:ext cx="6096000" cy="1754326"/>
          </a:xfrm>
          <a:prstGeom prst="rect">
            <a:avLst/>
          </a:prstGeom>
          <a:noFill/>
        </p:spPr>
        <p:txBody>
          <a:bodyPr wrap="square">
            <a:spAutoFit/>
          </a:bodyPr>
          <a:lstStyle/>
          <a:p>
            <a:pPr algn="l"/>
            <a:r>
              <a:rPr lang="en-US" b="0" i="0" dirty="0">
                <a:solidFill>
                  <a:srgbClr val="212121"/>
                </a:solidFill>
                <a:effectLst/>
                <a:latin typeface="open sans" panose="020B0606030504020204" pitchFamily="34" charset="0"/>
              </a:rPr>
              <a:t>We're uploading the above requirements WBS (Work Breakdown Stories) to Azure work items by using an Excel sheet as shown in the below screenshot.</a:t>
            </a:r>
          </a:p>
          <a:p>
            <a:pPr algn="l"/>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Prepare your work items as shown in the below figure and publish work items to Azure work items.</a:t>
            </a:r>
          </a:p>
        </p:txBody>
      </p:sp>
    </p:spTree>
    <p:extLst>
      <p:ext uri="{BB962C8B-B14F-4D97-AF65-F5344CB8AC3E}">
        <p14:creationId xmlns:p14="http://schemas.microsoft.com/office/powerpoint/2010/main" val="319179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E161-AABA-48E8-9483-B9266950CD3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8ED046F-D075-4660-89E2-4CD39DB23F32}"/>
              </a:ext>
            </a:extLst>
          </p:cNvPr>
          <p:cNvPicPr>
            <a:picLocks noGrp="1" noChangeAspect="1"/>
          </p:cNvPicPr>
          <p:nvPr>
            <p:ph idx="1"/>
          </p:nvPr>
        </p:nvPicPr>
        <p:blipFill>
          <a:blip r:embed="rId2"/>
          <a:stretch>
            <a:fillRect/>
          </a:stretch>
        </p:blipFill>
        <p:spPr>
          <a:xfrm>
            <a:off x="1016000" y="1114240"/>
            <a:ext cx="9324622" cy="5062723"/>
          </a:xfrm>
        </p:spPr>
      </p:pic>
    </p:spTree>
    <p:extLst>
      <p:ext uri="{BB962C8B-B14F-4D97-AF65-F5344CB8AC3E}">
        <p14:creationId xmlns:p14="http://schemas.microsoft.com/office/powerpoint/2010/main" val="67955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2C2B-9F1B-488B-A7A1-CB5EA750CE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AC3F8A-1878-4FA0-9C1D-2BC1AF3FB401}"/>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Once your work items are published, they will be available in Work Items under Azure Boards.</a:t>
            </a:r>
            <a:endParaRPr lang="en-IN" dirty="0"/>
          </a:p>
        </p:txBody>
      </p:sp>
      <p:pic>
        <p:nvPicPr>
          <p:cNvPr id="5" name="Picture 4">
            <a:extLst>
              <a:ext uri="{FF2B5EF4-FFF2-40B4-BE49-F238E27FC236}">
                <a16:creationId xmlns:a16="http://schemas.microsoft.com/office/drawing/2014/main" id="{EFB27CD8-D6E2-44A1-B0D6-7D8B2E6AD233}"/>
              </a:ext>
            </a:extLst>
          </p:cNvPr>
          <p:cNvPicPr>
            <a:picLocks noChangeAspect="1"/>
          </p:cNvPicPr>
          <p:nvPr/>
        </p:nvPicPr>
        <p:blipFill>
          <a:blip r:embed="rId2"/>
          <a:stretch>
            <a:fillRect/>
          </a:stretch>
        </p:blipFill>
        <p:spPr>
          <a:xfrm>
            <a:off x="1219200" y="3048000"/>
            <a:ext cx="9753600" cy="3119437"/>
          </a:xfrm>
          <a:prstGeom prst="rect">
            <a:avLst/>
          </a:prstGeom>
        </p:spPr>
      </p:pic>
    </p:spTree>
    <p:extLst>
      <p:ext uri="{BB962C8B-B14F-4D97-AF65-F5344CB8AC3E}">
        <p14:creationId xmlns:p14="http://schemas.microsoft.com/office/powerpoint/2010/main" val="271101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1E67-422C-4256-A66B-ECBA23B96246}"/>
              </a:ext>
            </a:extLst>
          </p:cNvPr>
          <p:cNvSpPr>
            <a:spLocks noGrp="1"/>
          </p:cNvSpPr>
          <p:nvPr>
            <p:ph type="title"/>
          </p:nvPr>
        </p:nvSpPr>
        <p:spPr/>
        <p:txBody>
          <a:bodyPr/>
          <a:lstStyle/>
          <a:p>
            <a:r>
              <a:rPr lang="en-US" b="1" i="0" dirty="0">
                <a:solidFill>
                  <a:srgbClr val="212121"/>
                </a:solidFill>
                <a:effectLst/>
                <a:latin typeface="open sans" panose="020B0606030504020204" pitchFamily="34" charset="0"/>
              </a:rPr>
              <a:t>Features:</a:t>
            </a:r>
            <a:br>
              <a:rPr lang="en-US" b="0" i="0" dirty="0">
                <a:solidFill>
                  <a:srgbClr val="212121"/>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DC653C26-2196-4EED-8302-14D7F5DA0F56}"/>
              </a:ext>
            </a:extLst>
          </p:cNvPr>
          <p:cNvSpPr>
            <a:spLocks noGrp="1"/>
          </p:cNvSpPr>
          <p:nvPr>
            <p:ph idx="1"/>
          </p:nvPr>
        </p:nvSpPr>
        <p:spPr/>
        <p:txBody>
          <a:bodyPr>
            <a:normAutofit fontScale="77500" lnSpcReduction="20000"/>
          </a:bodyPr>
          <a:lstStyle/>
          <a:p>
            <a:pPr algn="l">
              <a:buFont typeface="+mj-lt"/>
              <a:buAutoNum type="arabicPeriod"/>
            </a:pPr>
            <a:r>
              <a:rPr lang="en-US" b="0" i="0" dirty="0">
                <a:solidFill>
                  <a:srgbClr val="212121"/>
                </a:solidFill>
                <a:effectLst/>
                <a:latin typeface="open sans" panose="020B0606030504020204" pitchFamily="34" charset="0"/>
              </a:rPr>
              <a:t>You can configure multiple Kanban Boards for your project requirement.</a:t>
            </a:r>
          </a:p>
          <a:p>
            <a:pPr algn="l">
              <a:buFont typeface="+mj-lt"/>
              <a:buAutoNum type="arabicPeriod"/>
            </a:pPr>
            <a:r>
              <a:rPr lang="en-US" b="0" i="0" dirty="0">
                <a:solidFill>
                  <a:srgbClr val="212121"/>
                </a:solidFill>
                <a:effectLst/>
                <a:latin typeface="open sans" panose="020B0606030504020204" pitchFamily="34" charset="0"/>
              </a:rPr>
              <a:t>You can Filter Work Item Types by selecting dropdown show in above screenshot.</a:t>
            </a:r>
          </a:p>
          <a:p>
            <a:pPr algn="l">
              <a:buFont typeface="+mj-lt"/>
              <a:buAutoNum type="arabicPeriod"/>
            </a:pPr>
            <a:r>
              <a:rPr lang="en-US" b="0" i="0" dirty="0">
                <a:solidFill>
                  <a:srgbClr val="212121"/>
                </a:solidFill>
                <a:effectLst/>
                <a:latin typeface="open sans" panose="020B0606030504020204" pitchFamily="34" charset="0"/>
              </a:rPr>
              <a:t>You can filter your </a:t>
            </a:r>
            <a:r>
              <a:rPr lang="en-US" b="0" i="0" dirty="0" err="1">
                <a:solidFill>
                  <a:srgbClr val="212121"/>
                </a:solidFill>
                <a:effectLst/>
                <a:latin typeface="open sans" panose="020B0606030504020204" pitchFamily="34" charset="0"/>
              </a:rPr>
              <a:t>workitems</a:t>
            </a:r>
            <a:r>
              <a:rPr lang="en-US" b="0" i="0" dirty="0">
                <a:solidFill>
                  <a:srgbClr val="212121"/>
                </a:solidFill>
                <a:effectLst/>
                <a:latin typeface="open sans" panose="020B0606030504020204" pitchFamily="34" charset="0"/>
              </a:rPr>
              <a:t>.</a:t>
            </a:r>
          </a:p>
          <a:p>
            <a:pPr algn="l">
              <a:buFont typeface="+mj-lt"/>
              <a:buAutoNum type="arabicPeriod"/>
            </a:pPr>
            <a:r>
              <a:rPr lang="en-US" b="0" i="0" dirty="0">
                <a:solidFill>
                  <a:srgbClr val="212121"/>
                </a:solidFill>
                <a:effectLst/>
                <a:latin typeface="open sans" panose="020B0606030504020204" pitchFamily="34" charset="0"/>
              </a:rPr>
              <a:t>You can customize your Kanban boards with ‘n’ no. of States, </a:t>
            </a:r>
            <a:r>
              <a:rPr lang="en-US" b="0" i="0" dirty="0" err="1">
                <a:solidFill>
                  <a:srgbClr val="212121"/>
                </a:solidFill>
                <a:effectLst/>
                <a:latin typeface="open sans" panose="020B0606030504020204" pitchFamily="34" charset="0"/>
              </a:rPr>
              <a:t>Colours</a:t>
            </a:r>
            <a:r>
              <a:rPr lang="en-US" b="0" i="0" dirty="0">
                <a:solidFill>
                  <a:srgbClr val="212121"/>
                </a:solidFill>
                <a:effectLst/>
                <a:latin typeface="open sans" panose="020B0606030504020204" pitchFamily="34" charset="0"/>
              </a:rPr>
              <a:t> for cards etc.</a:t>
            </a:r>
          </a:p>
          <a:p>
            <a:pPr algn="l">
              <a:buFont typeface="+mj-lt"/>
              <a:buAutoNum type="arabicPeriod"/>
            </a:pPr>
            <a:r>
              <a:rPr lang="en-US" b="0" i="0" dirty="0">
                <a:solidFill>
                  <a:srgbClr val="212121"/>
                </a:solidFill>
                <a:effectLst/>
                <a:latin typeface="open sans" panose="020B0606030504020204" pitchFamily="34" charset="0"/>
              </a:rPr>
              <a:t>Monitoring work items are available in the present Kanban board.</a:t>
            </a:r>
          </a:p>
          <a:p>
            <a:pPr algn="l">
              <a:buFont typeface="+mj-lt"/>
              <a:buAutoNum type="arabicPeriod"/>
            </a:pPr>
            <a:r>
              <a:rPr lang="en-US" b="0" i="0" dirty="0">
                <a:solidFill>
                  <a:srgbClr val="212121"/>
                </a:solidFill>
                <a:effectLst/>
                <a:latin typeface="open sans" panose="020B0606030504020204" pitchFamily="34" charset="0"/>
              </a:rPr>
              <a:t>In the middle of the sprint you can manage your team by adding or removing team members to work in Iterations (Sprints).</a:t>
            </a:r>
          </a:p>
          <a:p>
            <a:pPr algn="l">
              <a:buFont typeface="+mj-lt"/>
              <a:buAutoNum type="arabicPeriod"/>
            </a:pPr>
            <a:r>
              <a:rPr lang="en-US" b="0" i="0" dirty="0">
                <a:solidFill>
                  <a:srgbClr val="212121"/>
                </a:solidFill>
                <a:effectLst/>
                <a:latin typeface="open sans" panose="020B0606030504020204" pitchFamily="34" charset="0"/>
              </a:rPr>
              <a:t>You can prioritize your work items by giving tag information and color </a:t>
            </a:r>
            <a:r>
              <a:rPr lang="en-US" b="0" i="0" dirty="0" err="1">
                <a:solidFill>
                  <a:srgbClr val="212121"/>
                </a:solidFill>
                <a:effectLst/>
                <a:latin typeface="open sans" panose="020B0606030504020204" pitchFamily="34" charset="0"/>
              </a:rPr>
              <a:t>codings</a:t>
            </a:r>
            <a:r>
              <a:rPr lang="en-US" b="0" i="0" dirty="0">
                <a:solidFill>
                  <a:srgbClr val="212121"/>
                </a:solidFill>
                <a:effectLst/>
                <a:latin typeface="open sans" panose="020B0606030504020204" pitchFamily="34" charset="0"/>
              </a:rPr>
              <a:t>.</a:t>
            </a:r>
          </a:p>
          <a:p>
            <a:pPr algn="l">
              <a:buFont typeface="+mj-lt"/>
              <a:buAutoNum type="arabicPeriod"/>
            </a:pPr>
            <a:r>
              <a:rPr lang="en-US" b="0" i="0" dirty="0">
                <a:solidFill>
                  <a:srgbClr val="212121"/>
                </a:solidFill>
                <a:effectLst/>
                <a:latin typeface="open sans" panose="020B0606030504020204" pitchFamily="34" charset="0"/>
              </a:rPr>
              <a:t>You can block your final states by product owners by restricting access to other team members.</a:t>
            </a:r>
          </a:p>
          <a:p>
            <a:endParaRPr lang="en-IN" dirty="0"/>
          </a:p>
        </p:txBody>
      </p:sp>
    </p:spTree>
    <p:extLst>
      <p:ext uri="{BB962C8B-B14F-4D97-AF65-F5344CB8AC3E}">
        <p14:creationId xmlns:p14="http://schemas.microsoft.com/office/powerpoint/2010/main" val="409516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D9ED-83C9-43D2-B215-550EFA1A1AF4}"/>
              </a:ext>
            </a:extLst>
          </p:cNvPr>
          <p:cNvSpPr>
            <a:spLocks noGrp="1"/>
          </p:cNvSpPr>
          <p:nvPr>
            <p:ph type="title"/>
          </p:nvPr>
        </p:nvSpPr>
        <p:spPr/>
        <p:txBody>
          <a:bodyPr/>
          <a:lstStyle/>
          <a:p>
            <a:r>
              <a:rPr lang="en-IN" b="0" i="0" dirty="0" err="1">
                <a:solidFill>
                  <a:srgbClr val="212121"/>
                </a:solidFill>
                <a:effectLst/>
                <a:latin typeface="Roboto" panose="02000000000000000000" pitchFamily="2" charset="0"/>
              </a:rPr>
              <a:t>Backogs</a:t>
            </a:r>
            <a:r>
              <a:rPr lang="en-IN" b="0" i="0" dirty="0">
                <a:solidFill>
                  <a:srgbClr val="212121"/>
                </a:solidFill>
                <a:effectLst/>
                <a:latin typeface="Roboto" panose="02000000000000000000" pitchFamily="2" charset="0"/>
              </a:rPr>
              <a:t> in Azure Boards</a:t>
            </a:r>
            <a:endParaRPr lang="en-IN" dirty="0"/>
          </a:p>
        </p:txBody>
      </p:sp>
      <p:sp>
        <p:nvSpPr>
          <p:cNvPr id="3" name="Content Placeholder 2">
            <a:extLst>
              <a:ext uri="{FF2B5EF4-FFF2-40B4-BE49-F238E27FC236}">
                <a16:creationId xmlns:a16="http://schemas.microsoft.com/office/drawing/2014/main" id="{3628C23F-A6AF-4294-A0DD-717D6C90C21B}"/>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In backlogs, complete work items will be available to distribute each iteration (sprint) to the sprint delivery. You can drag and drop work items to include them in an  iteration (sprint).Backlogs display work items as a list and boards display them as cards. You can quickly plan your project by adding user stories or requirements to your product backlog. Once you have your plan in place, you can start driving code development efforts by assigning cards to your employees (Developers, Testers </a:t>
            </a:r>
            <a:r>
              <a:rPr lang="en-US" b="0" i="0" dirty="0" err="1">
                <a:solidFill>
                  <a:srgbClr val="212121"/>
                </a:solidFill>
                <a:effectLst/>
                <a:latin typeface="open sans" panose="020B0606030504020204" pitchFamily="34" charset="0"/>
              </a:rPr>
              <a:t>etc</a:t>
            </a:r>
            <a:r>
              <a:rPr lang="en-US" b="0" i="0" dirty="0">
                <a:solidFill>
                  <a:srgbClr val="212121"/>
                </a:solidFill>
                <a:effectLst/>
                <a:latin typeface="open sans" panose="020B0606030504020204" pitchFamily="34" charset="0"/>
              </a:rPr>
              <a:t>).</a:t>
            </a:r>
            <a:endParaRPr lang="en-IN" dirty="0"/>
          </a:p>
        </p:txBody>
      </p:sp>
    </p:spTree>
    <p:extLst>
      <p:ext uri="{BB962C8B-B14F-4D97-AF65-F5344CB8AC3E}">
        <p14:creationId xmlns:p14="http://schemas.microsoft.com/office/powerpoint/2010/main" val="350119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B0A1-43DC-4116-BBC7-049395B759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7928EA5-78E6-4CCE-8182-CBDA03464744}"/>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62855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5FA0-B564-43E1-9D20-58C16F7124EF}"/>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Sprints in Azure Boards</a:t>
            </a:r>
            <a:endParaRPr lang="en-IN" dirty="0"/>
          </a:p>
        </p:txBody>
      </p:sp>
      <p:sp>
        <p:nvSpPr>
          <p:cNvPr id="3" name="Content Placeholder 2">
            <a:extLst>
              <a:ext uri="{FF2B5EF4-FFF2-40B4-BE49-F238E27FC236}">
                <a16:creationId xmlns:a16="http://schemas.microsoft.com/office/drawing/2014/main" id="{43C74113-3E22-4503-9AEC-A03D3CC84257}"/>
              </a:ext>
            </a:extLst>
          </p:cNvPr>
          <p:cNvSpPr>
            <a:spLocks noGrp="1"/>
          </p:cNvSpPr>
          <p:nvPr>
            <p:ph idx="1"/>
          </p:nvPr>
        </p:nvSpPr>
        <p:spPr/>
        <p:txBody>
          <a:bodyPr/>
          <a:lstStyle/>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Iteration information available in this section is to track sprint delivery dates, work items, sprints history, capacities of resources assigned to sprints, analytics (Burndown Trend), task board for current and previous sprints, work items tracking etc. You can easily search, drag and drop work items (backlog items) to planned sprints. You can set sprint capacity by adjusting your work to fit in the sprint capacity plan.</a:t>
            </a:r>
          </a:p>
        </p:txBody>
      </p:sp>
    </p:spTree>
    <p:extLst>
      <p:ext uri="{BB962C8B-B14F-4D97-AF65-F5344CB8AC3E}">
        <p14:creationId xmlns:p14="http://schemas.microsoft.com/office/powerpoint/2010/main" val="1610701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0CE9-7991-4866-97C6-AB0958F7AE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7F502F-820F-4E50-AD9A-8597A434BB9E}"/>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53637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1070-0E96-4997-B194-C2AC1EA39393}"/>
              </a:ext>
            </a:extLst>
          </p:cNvPr>
          <p:cNvSpPr>
            <a:spLocks noGrp="1"/>
          </p:cNvSpPr>
          <p:nvPr>
            <p:ph type="title"/>
          </p:nvPr>
        </p:nvSpPr>
        <p:spPr/>
        <p:txBody>
          <a:bodyPr/>
          <a:lstStyle/>
          <a:p>
            <a:r>
              <a:rPr lang="en-IN" b="0" i="0" dirty="0">
                <a:solidFill>
                  <a:srgbClr val="212121"/>
                </a:solidFill>
                <a:effectLst/>
                <a:latin typeface="Roboto" panose="02000000000000000000" pitchFamily="2" charset="0"/>
              </a:rPr>
              <a:t>Queries in Azure Boards</a:t>
            </a:r>
            <a:br>
              <a:rPr lang="en-IN" b="0" i="0" dirty="0">
                <a:solidFill>
                  <a:srgbClr val="212121"/>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1D218E3F-7A6A-4B1B-B67A-A6D7F9CE9B59}"/>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You can create public and private queries as per project requirement, </a:t>
            </a:r>
            <a:r>
              <a:rPr lang="en-US" b="0" i="0" dirty="0" err="1">
                <a:solidFill>
                  <a:srgbClr val="212121"/>
                </a:solidFill>
                <a:effectLst/>
                <a:latin typeface="open sans" panose="020B0606030504020204" pitchFamily="34" charset="0"/>
              </a:rPr>
              <a:t>Eg</a:t>
            </a:r>
            <a:r>
              <a:rPr lang="en-US" b="0" i="0" dirty="0">
                <a:solidFill>
                  <a:srgbClr val="212121"/>
                </a:solidFill>
                <a:effectLst/>
                <a:latin typeface="open sans" panose="020B0606030504020204" pitchFamily="34" charset="0"/>
              </a:rPr>
              <a:t>: I need to know all work items available in this sprint using queries and I’ll generate charts by using those queries and binding them in Dashboards. Also bulk add or removing work items, tags etc.</a:t>
            </a:r>
            <a:endParaRPr lang="en-IN" dirty="0"/>
          </a:p>
        </p:txBody>
      </p:sp>
    </p:spTree>
    <p:extLst>
      <p:ext uri="{BB962C8B-B14F-4D97-AF65-F5344CB8AC3E}">
        <p14:creationId xmlns:p14="http://schemas.microsoft.com/office/powerpoint/2010/main" val="896856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C8F9-56AA-4342-8807-0B3BF3589E5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248C031-D55E-4B06-BF46-5FAEDE14C02E}"/>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3830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9FCE-497C-4AFF-B67F-3113108D597A}"/>
              </a:ext>
            </a:extLst>
          </p:cNvPr>
          <p:cNvSpPr>
            <a:spLocks noGrp="1"/>
          </p:cNvSpPr>
          <p:nvPr>
            <p:ph type="title"/>
          </p:nvPr>
        </p:nvSpPr>
        <p:spPr/>
        <p:txBody>
          <a:bodyPr/>
          <a:lstStyle/>
          <a:p>
            <a:r>
              <a:rPr lang="en-GB" dirty="0"/>
              <a:t>AZURE BOARDS</a:t>
            </a:r>
            <a:endParaRPr lang="en-IN" dirty="0"/>
          </a:p>
        </p:txBody>
      </p:sp>
      <p:sp>
        <p:nvSpPr>
          <p:cNvPr id="3" name="Content Placeholder 2">
            <a:extLst>
              <a:ext uri="{FF2B5EF4-FFF2-40B4-BE49-F238E27FC236}">
                <a16:creationId xmlns:a16="http://schemas.microsoft.com/office/drawing/2014/main" id="{0F202A81-3701-460E-91BE-AE315D9FFBED}"/>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Azure boards is an interface or a service of DevOps through which teams can manage their projects throughout the entire development lifecycle. </a:t>
            </a:r>
          </a:p>
          <a:p>
            <a:r>
              <a:rPr lang="en-US" b="0" i="0" dirty="0">
                <a:solidFill>
                  <a:srgbClr val="212121"/>
                </a:solidFill>
                <a:effectLst/>
                <a:latin typeface="open sans" panose="020B0606030504020204" pitchFamily="34" charset="0"/>
              </a:rPr>
              <a:t>It allows the team to track their tasks, work status, user stories, backlogs, features, and track bugs and defects that are noticed in the project.</a:t>
            </a:r>
          </a:p>
          <a:p>
            <a:r>
              <a:rPr lang="en-US" b="0" i="0" dirty="0">
                <a:solidFill>
                  <a:srgbClr val="212121"/>
                </a:solidFill>
                <a:effectLst/>
                <a:latin typeface="open sans" panose="020B0606030504020204" pitchFamily="34" charset="0"/>
              </a:rPr>
              <a:t> The three basic work items are Epics, Issues, and Task.</a:t>
            </a:r>
            <a:endParaRPr lang="en-IN" dirty="0"/>
          </a:p>
        </p:txBody>
      </p:sp>
    </p:spTree>
    <p:extLst>
      <p:ext uri="{BB962C8B-B14F-4D97-AF65-F5344CB8AC3E}">
        <p14:creationId xmlns:p14="http://schemas.microsoft.com/office/powerpoint/2010/main" val="128398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58F4-8AB9-4CBC-9381-6B41E9BF5675}"/>
              </a:ext>
            </a:extLst>
          </p:cNvPr>
          <p:cNvSpPr>
            <a:spLocks noGrp="1"/>
          </p:cNvSpPr>
          <p:nvPr>
            <p:ph type="title"/>
          </p:nvPr>
        </p:nvSpPr>
        <p:spPr/>
        <p:txBody>
          <a:bodyPr/>
          <a:lstStyle/>
          <a:p>
            <a:r>
              <a:rPr lang="en-GB" dirty="0"/>
              <a:t>Create a Query</a:t>
            </a:r>
            <a:endParaRPr lang="en-IN" dirty="0"/>
          </a:p>
        </p:txBody>
      </p:sp>
      <p:pic>
        <p:nvPicPr>
          <p:cNvPr id="7170" name="Picture 2">
            <a:extLst>
              <a:ext uri="{FF2B5EF4-FFF2-40B4-BE49-F238E27FC236}">
                <a16:creationId xmlns:a16="http://schemas.microsoft.com/office/drawing/2014/main" id="{BD6C0B90-BBA8-4FCA-862E-1B53629A81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1417" y="1825625"/>
            <a:ext cx="7749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9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3C1E-E095-4C33-ACA4-21CD388CCA85}"/>
              </a:ext>
            </a:extLst>
          </p:cNvPr>
          <p:cNvSpPr>
            <a:spLocks noGrp="1"/>
          </p:cNvSpPr>
          <p:nvPr>
            <p:ph type="title"/>
          </p:nvPr>
        </p:nvSpPr>
        <p:spPr/>
        <p:txBody>
          <a:bodyPr/>
          <a:lstStyle/>
          <a:p>
            <a:r>
              <a:rPr lang="en-GB" dirty="0"/>
              <a:t>Closed Work Items</a:t>
            </a:r>
            <a:endParaRPr lang="en-IN" dirty="0"/>
          </a:p>
        </p:txBody>
      </p:sp>
      <p:pic>
        <p:nvPicPr>
          <p:cNvPr id="5" name="Content Placeholder 4">
            <a:extLst>
              <a:ext uri="{FF2B5EF4-FFF2-40B4-BE49-F238E27FC236}">
                <a16:creationId xmlns:a16="http://schemas.microsoft.com/office/drawing/2014/main" id="{45F6A522-8BFC-427A-93EB-590033D8976C}"/>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63826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A69A-346A-4CAA-8F02-8EE0CE9E88B9}"/>
              </a:ext>
            </a:extLst>
          </p:cNvPr>
          <p:cNvSpPr>
            <a:spLocks noGrp="1"/>
          </p:cNvSpPr>
          <p:nvPr>
            <p:ph type="title"/>
          </p:nvPr>
        </p:nvSpPr>
        <p:spPr/>
        <p:txBody>
          <a:bodyPr/>
          <a:lstStyle/>
          <a:p>
            <a:r>
              <a:rPr lang="en-IN" b="0" i="0" dirty="0">
                <a:solidFill>
                  <a:srgbClr val="212121"/>
                </a:solidFill>
                <a:effectLst/>
                <a:latin typeface="Roboto" panose="02000000000000000000" pitchFamily="2" charset="0"/>
              </a:rPr>
              <a:t>Azure DevOps Pipelines</a:t>
            </a:r>
            <a:endParaRPr lang="en-IN" dirty="0"/>
          </a:p>
        </p:txBody>
      </p:sp>
      <p:sp>
        <p:nvSpPr>
          <p:cNvPr id="3" name="Content Placeholder 2">
            <a:extLst>
              <a:ext uri="{FF2B5EF4-FFF2-40B4-BE49-F238E27FC236}">
                <a16:creationId xmlns:a16="http://schemas.microsoft.com/office/drawing/2014/main" id="{C81E4B3E-212B-4393-9182-F38B02D07FCE}"/>
              </a:ext>
            </a:extLst>
          </p:cNvPr>
          <p:cNvSpPr>
            <a:spLocks noGrp="1"/>
          </p:cNvSpPr>
          <p:nvPr>
            <p:ph idx="1"/>
          </p:nvPr>
        </p:nvSpPr>
        <p:spPr/>
        <p:txBody>
          <a:bodyPr>
            <a:normAutofit fontScale="77500" lnSpcReduction="20000"/>
          </a:bodyPr>
          <a:lstStyle/>
          <a:p>
            <a:pPr algn="l"/>
            <a:r>
              <a:rPr lang="en-US" b="0" i="0" dirty="0">
                <a:solidFill>
                  <a:srgbClr val="212121"/>
                </a:solidFill>
                <a:effectLst/>
                <a:latin typeface="open sans" panose="020B0606030504020204" pitchFamily="34" charset="0"/>
              </a:rPr>
              <a:t>Azure pipelines are used mainly to automate your build and deployments by using Continuous Integration and Continuous Deployment (CI &amp; CD). No need to spend much time on deployment. For every commit from developer branch, approved PR’s (Pull requests) with manager, we can configure, automate, or manually approve a limit by giving access to each environmental staging. We will discuss this  more in depth in upcoming articles about Azure pipelines.</a:t>
            </a:r>
          </a:p>
          <a:p>
            <a:pPr algn="l"/>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Roboto" panose="02000000000000000000" pitchFamily="2" charset="0"/>
              </a:rPr>
              <a:t>Main Components in Azure Pipelines</a:t>
            </a:r>
          </a:p>
          <a:p>
            <a:pPr algn="l">
              <a:buFont typeface="+mj-lt"/>
              <a:buAutoNum type="arabicPeriod"/>
            </a:pPr>
            <a:r>
              <a:rPr lang="en-US" b="0" i="0" dirty="0">
                <a:solidFill>
                  <a:srgbClr val="212121"/>
                </a:solidFill>
                <a:effectLst/>
                <a:latin typeface="open sans" panose="020B0606030504020204" pitchFamily="34" charset="0"/>
              </a:rPr>
              <a:t>Builds,</a:t>
            </a:r>
          </a:p>
          <a:p>
            <a:pPr algn="l">
              <a:buFont typeface="+mj-lt"/>
              <a:buAutoNum type="arabicPeriod"/>
            </a:pPr>
            <a:r>
              <a:rPr lang="en-US" b="0" i="0" dirty="0">
                <a:solidFill>
                  <a:srgbClr val="212121"/>
                </a:solidFill>
                <a:effectLst/>
                <a:latin typeface="open sans" panose="020B0606030504020204" pitchFamily="34" charset="0"/>
              </a:rPr>
              <a:t>Releases,</a:t>
            </a:r>
          </a:p>
          <a:p>
            <a:pPr algn="l">
              <a:buFont typeface="+mj-lt"/>
              <a:buAutoNum type="arabicPeriod"/>
            </a:pPr>
            <a:r>
              <a:rPr lang="en-US" b="0" i="0" dirty="0">
                <a:solidFill>
                  <a:srgbClr val="212121"/>
                </a:solidFill>
                <a:effectLst/>
                <a:latin typeface="open sans" panose="020B0606030504020204" pitchFamily="34" charset="0"/>
              </a:rPr>
              <a:t>Library,</a:t>
            </a:r>
          </a:p>
          <a:p>
            <a:pPr algn="l">
              <a:buFont typeface="+mj-lt"/>
              <a:buAutoNum type="arabicPeriod"/>
            </a:pPr>
            <a:r>
              <a:rPr lang="en-US" b="0" i="0" dirty="0">
                <a:solidFill>
                  <a:srgbClr val="212121"/>
                </a:solidFill>
                <a:effectLst/>
                <a:latin typeface="open sans" panose="020B0606030504020204" pitchFamily="34" charset="0"/>
              </a:rPr>
              <a:t>Task Groups,</a:t>
            </a:r>
          </a:p>
          <a:p>
            <a:pPr algn="l">
              <a:buFont typeface="+mj-lt"/>
              <a:buAutoNum type="arabicPeriod"/>
            </a:pPr>
            <a:r>
              <a:rPr lang="en-US" b="0" i="0" dirty="0">
                <a:solidFill>
                  <a:srgbClr val="212121"/>
                </a:solidFill>
                <a:effectLst/>
                <a:latin typeface="open sans" panose="020B0606030504020204" pitchFamily="34" charset="0"/>
              </a:rPr>
              <a:t>Deployment groups</a:t>
            </a:r>
          </a:p>
          <a:p>
            <a:endParaRPr lang="en-IN" dirty="0"/>
          </a:p>
        </p:txBody>
      </p:sp>
    </p:spTree>
    <p:extLst>
      <p:ext uri="{BB962C8B-B14F-4D97-AF65-F5344CB8AC3E}">
        <p14:creationId xmlns:p14="http://schemas.microsoft.com/office/powerpoint/2010/main" val="167471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8903-7128-4CCD-AF3A-15DCFBEBBD67}"/>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Builds</a:t>
            </a:r>
            <a:endParaRPr lang="en-IN" dirty="0"/>
          </a:p>
        </p:txBody>
      </p:sp>
      <p:sp>
        <p:nvSpPr>
          <p:cNvPr id="3" name="Content Placeholder 2">
            <a:extLst>
              <a:ext uri="{FF2B5EF4-FFF2-40B4-BE49-F238E27FC236}">
                <a16:creationId xmlns:a16="http://schemas.microsoft.com/office/drawing/2014/main" id="{FA303A69-F99D-4E1F-9DC7-995A4F13FE31}"/>
              </a:ext>
            </a:extLst>
          </p:cNvPr>
          <p:cNvSpPr>
            <a:spLocks noGrp="1"/>
          </p:cNvSpPr>
          <p:nvPr>
            <p:ph idx="1"/>
          </p:nvPr>
        </p:nvSpPr>
        <p:spPr/>
        <p:txBody>
          <a:bodyPr/>
          <a:lstStyle/>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This build pipeline helps to perform various tasks to build your pipeline, tasks like GIT Repository, restoring dependencies, compiling the application, run configured tests and publishing outputs for deployments.</a:t>
            </a:r>
          </a:p>
          <a:p>
            <a:endParaRPr lang="en-IN" dirty="0"/>
          </a:p>
        </p:txBody>
      </p:sp>
    </p:spTree>
    <p:extLst>
      <p:ext uri="{BB962C8B-B14F-4D97-AF65-F5344CB8AC3E}">
        <p14:creationId xmlns:p14="http://schemas.microsoft.com/office/powerpoint/2010/main" val="115383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6599-9523-4CCC-A982-A1DE710AB2D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61F1F9B-17A0-48F9-8303-50DE28F2C671}"/>
              </a:ext>
            </a:extLst>
          </p:cNvPr>
          <p:cNvPicPr>
            <a:picLocks noGrp="1" noChangeAspect="1"/>
          </p:cNvPicPr>
          <p:nvPr>
            <p:ph idx="1"/>
          </p:nvPr>
        </p:nvPicPr>
        <p:blipFill>
          <a:blip r:embed="rId2"/>
          <a:stretch>
            <a:fillRect/>
          </a:stretch>
        </p:blipFill>
        <p:spPr>
          <a:xfrm>
            <a:off x="2221417" y="1825625"/>
            <a:ext cx="7749165" cy="4351338"/>
          </a:xfrm>
          <a:prstGeom prst="rect">
            <a:avLst/>
          </a:prstGeom>
        </p:spPr>
      </p:pic>
    </p:spTree>
    <p:extLst>
      <p:ext uri="{BB962C8B-B14F-4D97-AF65-F5344CB8AC3E}">
        <p14:creationId xmlns:p14="http://schemas.microsoft.com/office/powerpoint/2010/main" val="265554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51AF-E53F-426F-9492-D05F83CBE1A2}"/>
              </a:ext>
            </a:extLst>
          </p:cNvPr>
          <p:cNvSpPr>
            <a:spLocks noGrp="1"/>
          </p:cNvSpPr>
          <p:nvPr>
            <p:ph type="title"/>
          </p:nvPr>
        </p:nvSpPr>
        <p:spPr/>
        <p:txBody>
          <a:bodyPr/>
          <a:lstStyle/>
          <a:p>
            <a:r>
              <a:rPr lang="en-GB" dirty="0"/>
              <a:t>New Pipeline</a:t>
            </a:r>
            <a:endParaRPr lang="en-IN" dirty="0"/>
          </a:p>
        </p:txBody>
      </p:sp>
      <p:sp>
        <p:nvSpPr>
          <p:cNvPr id="3" name="Content Placeholder 2">
            <a:extLst>
              <a:ext uri="{FF2B5EF4-FFF2-40B4-BE49-F238E27FC236}">
                <a16:creationId xmlns:a16="http://schemas.microsoft.com/office/drawing/2014/main" id="{42873C50-B37B-4F12-AD59-56275DDC382D}"/>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Once you click on New pipeline and page is redirected to configure your connected sources to build, </a:t>
            </a:r>
            <a:r>
              <a:rPr lang="en-US" b="0" i="0" dirty="0" err="1">
                <a:solidFill>
                  <a:srgbClr val="212121"/>
                </a:solidFill>
                <a:effectLst/>
                <a:latin typeface="open sans" panose="020B0606030504020204" pitchFamily="34" charset="0"/>
              </a:rPr>
              <a:t>i.e</a:t>
            </a:r>
            <a:r>
              <a:rPr lang="en-US" b="0" i="0" dirty="0">
                <a:solidFill>
                  <a:srgbClr val="212121"/>
                </a:solidFill>
                <a:effectLst/>
                <a:latin typeface="open sans" panose="020B0606030504020204" pitchFamily="34" charset="0"/>
              </a:rPr>
              <a:t>, CI(Continuous Integration), click on User classic editor.</a:t>
            </a:r>
            <a:endParaRPr lang="en-IN" dirty="0"/>
          </a:p>
        </p:txBody>
      </p:sp>
    </p:spTree>
    <p:extLst>
      <p:ext uri="{BB962C8B-B14F-4D97-AF65-F5344CB8AC3E}">
        <p14:creationId xmlns:p14="http://schemas.microsoft.com/office/powerpoint/2010/main" val="1097330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FF2D-A287-4052-B636-5FBFE3E30D0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9BFACB-7051-40DA-AAD0-CA1EEE55DCAB}"/>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4006526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2BC6-2CE3-4C97-B5FB-360A8F3321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59CD14-0AD9-4617-939B-183B0B408AA7}"/>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Through classic view editor, we can achieve Continuous Integration for build pipeline, here we need to select our Repository details available in Azure DevOps.</a:t>
            </a:r>
            <a:endParaRPr lang="en-IN" dirty="0"/>
          </a:p>
        </p:txBody>
      </p:sp>
    </p:spTree>
    <p:extLst>
      <p:ext uri="{BB962C8B-B14F-4D97-AF65-F5344CB8AC3E}">
        <p14:creationId xmlns:p14="http://schemas.microsoft.com/office/powerpoint/2010/main" val="2269123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FAFB-4390-4ACE-8C20-F3B854AE0C82}"/>
              </a:ext>
            </a:extLst>
          </p:cNvPr>
          <p:cNvSpPr>
            <a:spLocks noGrp="1"/>
          </p:cNvSpPr>
          <p:nvPr>
            <p:ph type="title"/>
          </p:nvPr>
        </p:nvSpPr>
        <p:spPr/>
        <p:txBody>
          <a:bodyPr/>
          <a:lstStyle/>
          <a:p>
            <a:endParaRPr lang="en-IN"/>
          </a:p>
        </p:txBody>
      </p:sp>
      <p:sp>
        <p:nvSpPr>
          <p:cNvPr id="4" name="AutoShape 2">
            <a:extLst>
              <a:ext uri="{FF2B5EF4-FFF2-40B4-BE49-F238E27FC236}">
                <a16:creationId xmlns:a16="http://schemas.microsoft.com/office/drawing/2014/main" id="{98517547-B202-437E-B702-F3516631A3BE}"/>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831DCEA-93AE-4AFB-9551-C8991D5C2751}"/>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1829076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07A2-BCA4-4441-A053-BF58E46B0B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544056-12C4-4768-994A-294E47FDCAC5}"/>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Here we have to configure Team Project (An Organization consists of ‘n’ number of projects). You have to select valid project details for CI’s (Continuous Integration).</a:t>
            </a:r>
            <a:endParaRPr lang="en-IN" dirty="0"/>
          </a:p>
        </p:txBody>
      </p:sp>
      <p:pic>
        <p:nvPicPr>
          <p:cNvPr id="5" name="Picture 4">
            <a:extLst>
              <a:ext uri="{FF2B5EF4-FFF2-40B4-BE49-F238E27FC236}">
                <a16:creationId xmlns:a16="http://schemas.microsoft.com/office/drawing/2014/main" id="{903A625D-4AD4-4220-B4AE-637A4EF698A9}"/>
              </a:ext>
            </a:extLst>
          </p:cNvPr>
          <p:cNvPicPr>
            <a:picLocks noChangeAspect="1"/>
          </p:cNvPicPr>
          <p:nvPr/>
        </p:nvPicPr>
        <p:blipFill>
          <a:blip r:embed="rId2"/>
          <a:stretch>
            <a:fillRect/>
          </a:stretch>
        </p:blipFill>
        <p:spPr>
          <a:xfrm>
            <a:off x="1906058" y="3263900"/>
            <a:ext cx="6076950" cy="3048000"/>
          </a:xfrm>
          <a:prstGeom prst="rect">
            <a:avLst/>
          </a:prstGeom>
        </p:spPr>
      </p:pic>
    </p:spTree>
    <p:extLst>
      <p:ext uri="{BB962C8B-B14F-4D97-AF65-F5344CB8AC3E}">
        <p14:creationId xmlns:p14="http://schemas.microsoft.com/office/powerpoint/2010/main" val="1391912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5398-9479-4F7D-AE5C-3E468ECD815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78F8C4B-E4A4-4AF4-A8E0-A8164BCE192E}"/>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The status of a particular task gets updated as the work progresses, through various stages, typically “To Do”, “Doing” and “Done”. As you update the task, it progresses through the different stages.</a:t>
            </a:r>
          </a:p>
          <a:p>
            <a:r>
              <a:rPr lang="en-US" b="0" i="0" dirty="0">
                <a:solidFill>
                  <a:srgbClr val="212121"/>
                </a:solidFill>
                <a:effectLst/>
                <a:latin typeface="open sans" panose="020B0606030504020204" pitchFamily="34" charset="0"/>
              </a:rPr>
              <a:t>The image below depicts these item in the context of the overall workflow:</a:t>
            </a:r>
            <a:endParaRPr lang="en-IN" dirty="0"/>
          </a:p>
        </p:txBody>
      </p:sp>
      <p:pic>
        <p:nvPicPr>
          <p:cNvPr id="5" name="Picture 4">
            <a:extLst>
              <a:ext uri="{FF2B5EF4-FFF2-40B4-BE49-F238E27FC236}">
                <a16:creationId xmlns:a16="http://schemas.microsoft.com/office/drawing/2014/main" id="{43CCD22E-077B-465F-B5D6-425CD08150F9}"/>
              </a:ext>
            </a:extLst>
          </p:cNvPr>
          <p:cNvPicPr>
            <a:picLocks noChangeAspect="1"/>
          </p:cNvPicPr>
          <p:nvPr/>
        </p:nvPicPr>
        <p:blipFill>
          <a:blip r:embed="rId2"/>
          <a:stretch>
            <a:fillRect/>
          </a:stretch>
        </p:blipFill>
        <p:spPr>
          <a:xfrm>
            <a:off x="4788253" y="3834673"/>
            <a:ext cx="6565547" cy="3155971"/>
          </a:xfrm>
          <a:prstGeom prst="rect">
            <a:avLst/>
          </a:prstGeom>
        </p:spPr>
      </p:pic>
    </p:spTree>
    <p:extLst>
      <p:ext uri="{BB962C8B-B14F-4D97-AF65-F5344CB8AC3E}">
        <p14:creationId xmlns:p14="http://schemas.microsoft.com/office/powerpoint/2010/main" val="832715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5D12-D42C-4CB1-BFEE-BB3F04771784}"/>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Repository</a:t>
            </a:r>
            <a:br>
              <a:rPr lang="en-US" b="0" i="0" dirty="0">
                <a:solidFill>
                  <a:srgbClr val="212121"/>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08BED2EC-38A2-40F2-B4B5-C02D80B47BC0}"/>
              </a:ext>
            </a:extLst>
          </p:cNvPr>
          <p:cNvSpPr>
            <a:spLocks noGrp="1"/>
          </p:cNvSpPr>
          <p:nvPr>
            <p:ph idx="1"/>
          </p:nvPr>
        </p:nvSpPr>
        <p:spPr/>
        <p:txBody>
          <a:bodyPr/>
          <a:lstStyle/>
          <a:p>
            <a:pPr algn="l"/>
            <a:r>
              <a:rPr lang="en-US" b="0" i="0" dirty="0">
                <a:solidFill>
                  <a:srgbClr val="212121"/>
                </a:solidFill>
                <a:effectLst/>
                <a:latin typeface="open sans" panose="020B0606030504020204" pitchFamily="34" charset="0"/>
              </a:rPr>
              <a:t>We have an option to maintain multiple repos for Single Project. So we have to choose valid repos for CI’s process. </a:t>
            </a:r>
          </a:p>
          <a:p>
            <a:endParaRPr lang="en-IN" dirty="0"/>
          </a:p>
        </p:txBody>
      </p:sp>
      <p:pic>
        <p:nvPicPr>
          <p:cNvPr id="7" name="Picture 6">
            <a:extLst>
              <a:ext uri="{FF2B5EF4-FFF2-40B4-BE49-F238E27FC236}">
                <a16:creationId xmlns:a16="http://schemas.microsoft.com/office/drawing/2014/main" id="{08A426EE-997C-4C0B-BD4D-4EE8D0446A79}"/>
              </a:ext>
            </a:extLst>
          </p:cNvPr>
          <p:cNvPicPr>
            <a:picLocks noChangeAspect="1"/>
          </p:cNvPicPr>
          <p:nvPr/>
        </p:nvPicPr>
        <p:blipFill>
          <a:blip r:embed="rId2"/>
          <a:stretch>
            <a:fillRect/>
          </a:stretch>
        </p:blipFill>
        <p:spPr>
          <a:xfrm>
            <a:off x="1885773" y="3086894"/>
            <a:ext cx="5553075" cy="2981325"/>
          </a:xfrm>
          <a:prstGeom prst="rect">
            <a:avLst/>
          </a:prstGeom>
        </p:spPr>
      </p:pic>
    </p:spTree>
    <p:extLst>
      <p:ext uri="{BB962C8B-B14F-4D97-AF65-F5344CB8AC3E}">
        <p14:creationId xmlns:p14="http://schemas.microsoft.com/office/powerpoint/2010/main" val="344731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0F8D-8022-4F6F-8FA9-E3BB84E79209}"/>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Branches</a:t>
            </a:r>
            <a:r>
              <a:rPr lang="en-US" b="0" i="0" dirty="0">
                <a:solidFill>
                  <a:srgbClr val="212121"/>
                </a:solidFill>
                <a:effectLst/>
                <a:latin typeface="open sans" panose="020B0606030504020204" pitchFamily="34" charset="0"/>
              </a:rPr>
              <a:t> </a:t>
            </a:r>
            <a:endParaRPr lang="en-IN" dirty="0"/>
          </a:p>
        </p:txBody>
      </p:sp>
      <p:sp>
        <p:nvSpPr>
          <p:cNvPr id="3" name="Content Placeholder 2">
            <a:extLst>
              <a:ext uri="{FF2B5EF4-FFF2-40B4-BE49-F238E27FC236}">
                <a16:creationId xmlns:a16="http://schemas.microsoft.com/office/drawing/2014/main" id="{94DFFF10-FC6E-4138-A1B2-D12F1D97DD21}"/>
              </a:ext>
            </a:extLst>
          </p:cNvPr>
          <p:cNvSpPr>
            <a:spLocks noGrp="1"/>
          </p:cNvSpPr>
          <p:nvPr>
            <p:ph idx="1"/>
          </p:nvPr>
        </p:nvSpPr>
        <p:spPr/>
        <p:txBody>
          <a:bodyPr/>
          <a:lstStyle/>
          <a:p>
            <a:pPr algn="l"/>
            <a:r>
              <a:rPr lang="en-US" b="0" i="0" dirty="0">
                <a:solidFill>
                  <a:srgbClr val="212121"/>
                </a:solidFill>
                <a:effectLst/>
                <a:latin typeface="open sans" panose="020B0606030504020204" pitchFamily="34" charset="0"/>
              </a:rPr>
              <a:t>From repos, we can create multiple branches for the development team. So here I’m showing only with master branch for CI process.</a:t>
            </a:r>
          </a:p>
          <a:p>
            <a:endParaRPr lang="en-IN" dirty="0"/>
          </a:p>
        </p:txBody>
      </p:sp>
      <p:pic>
        <p:nvPicPr>
          <p:cNvPr id="5" name="Picture 4">
            <a:extLst>
              <a:ext uri="{FF2B5EF4-FFF2-40B4-BE49-F238E27FC236}">
                <a16:creationId xmlns:a16="http://schemas.microsoft.com/office/drawing/2014/main" id="{5BD62473-E5A9-4AB1-A478-944E615F59BF}"/>
              </a:ext>
            </a:extLst>
          </p:cNvPr>
          <p:cNvPicPr>
            <a:picLocks noChangeAspect="1"/>
          </p:cNvPicPr>
          <p:nvPr/>
        </p:nvPicPr>
        <p:blipFill>
          <a:blip r:embed="rId2"/>
          <a:stretch>
            <a:fillRect/>
          </a:stretch>
        </p:blipFill>
        <p:spPr>
          <a:xfrm>
            <a:off x="1830387" y="3429000"/>
            <a:ext cx="5686425" cy="2228850"/>
          </a:xfrm>
          <a:prstGeom prst="rect">
            <a:avLst/>
          </a:prstGeom>
        </p:spPr>
      </p:pic>
    </p:spTree>
    <p:extLst>
      <p:ext uri="{BB962C8B-B14F-4D97-AF65-F5344CB8AC3E}">
        <p14:creationId xmlns:p14="http://schemas.microsoft.com/office/powerpoint/2010/main" val="232917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3EAD-BA3D-4AC7-A45B-7F9DEE37D3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5BBCF4-18DE-44C5-B402-E2D8C30EFCAB}"/>
              </a:ext>
            </a:extLst>
          </p:cNvPr>
          <p:cNvSpPr>
            <a:spLocks noGrp="1"/>
          </p:cNvSpPr>
          <p:nvPr>
            <p:ph idx="1"/>
          </p:nvPr>
        </p:nvSpPr>
        <p:spPr/>
        <p:txBody>
          <a:bodyPr/>
          <a:lstStyle/>
          <a:p>
            <a:pPr algn="l"/>
            <a:r>
              <a:rPr lang="en-US" b="0" i="0" dirty="0">
                <a:solidFill>
                  <a:srgbClr val="212121"/>
                </a:solidFill>
                <a:effectLst/>
                <a:latin typeface="open sans" panose="020B0606030504020204" pitchFamily="34" charset="0"/>
              </a:rPr>
              <a:t>Fill all the required information and click on continue to pipeline job.</a:t>
            </a:r>
          </a:p>
          <a:p>
            <a:pPr algn="l"/>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Once repository configuration is done and we have to configure a job to build repository code, we have multiple items to choose featured apps as shown in the below figure, or else we can create our own job by selecting Empty job option.</a:t>
            </a:r>
          </a:p>
          <a:p>
            <a:endParaRPr lang="en-IN" dirty="0"/>
          </a:p>
        </p:txBody>
      </p:sp>
    </p:spTree>
    <p:extLst>
      <p:ext uri="{BB962C8B-B14F-4D97-AF65-F5344CB8AC3E}">
        <p14:creationId xmlns:p14="http://schemas.microsoft.com/office/powerpoint/2010/main" val="30388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A52-1396-4338-93AC-5821559EC4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D36A1-64D6-432F-865C-A5DD259017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A4961F-D535-4442-BB50-DB56A0855A92}"/>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106040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888F-0820-496A-982F-F479C028BD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4F99612-855B-4C77-A8A1-E3CDF8E61181}"/>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274199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6813-33ED-46DB-BB78-71E649F3C1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31063D-A28D-4BCB-AE06-CA68D624442A}"/>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998713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3367-466E-4538-9176-E555684EA9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195271-1310-4B7D-A26B-225E531ED9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50CCD0-A357-4C5F-924C-EF585DA032E2}"/>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163054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46D2-9DD6-4DDF-9DE7-50451339F2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019E8CB-9C23-4CF6-A7B7-15BA2686353E}"/>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03613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180F-5E79-456D-A8BB-FACDD8083C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C2E85-4D90-4C50-93F3-4767C83CEC64}"/>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Select ASP.NET application template as of now to create build job and Click on Apply button.</a:t>
            </a:r>
            <a:endParaRPr lang="en-IN" dirty="0"/>
          </a:p>
        </p:txBody>
      </p:sp>
    </p:spTree>
    <p:extLst>
      <p:ext uri="{BB962C8B-B14F-4D97-AF65-F5344CB8AC3E}">
        <p14:creationId xmlns:p14="http://schemas.microsoft.com/office/powerpoint/2010/main" val="2898155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6497-1C3C-41A4-BAC3-D3E6D418C07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130070-AB97-466E-81C2-AEBC5A2E58A8}"/>
              </a:ext>
            </a:extLst>
          </p:cNvPr>
          <p:cNvPicPr>
            <a:picLocks noGrp="1" noChangeAspect="1"/>
          </p:cNvPicPr>
          <p:nvPr>
            <p:ph idx="1"/>
          </p:nvPr>
        </p:nvPicPr>
        <p:blipFill>
          <a:blip r:embed="rId2"/>
          <a:stretch>
            <a:fillRect/>
          </a:stretch>
        </p:blipFill>
        <p:spPr>
          <a:xfrm>
            <a:off x="2221417" y="1825625"/>
            <a:ext cx="7749165" cy="4351338"/>
          </a:xfrm>
          <a:prstGeom prst="rect">
            <a:avLst/>
          </a:prstGeom>
        </p:spPr>
      </p:pic>
    </p:spTree>
    <p:extLst>
      <p:ext uri="{BB962C8B-B14F-4D97-AF65-F5344CB8AC3E}">
        <p14:creationId xmlns:p14="http://schemas.microsoft.com/office/powerpoint/2010/main" val="3013472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1CB1-3031-4566-B5B5-138958DBD230}"/>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Features of Azure Boards</a:t>
            </a:r>
            <a:endParaRPr lang="en-IN" dirty="0"/>
          </a:p>
        </p:txBody>
      </p:sp>
      <p:sp>
        <p:nvSpPr>
          <p:cNvPr id="3" name="Content Placeholder 2">
            <a:extLst>
              <a:ext uri="{FF2B5EF4-FFF2-40B4-BE49-F238E27FC236}">
                <a16:creationId xmlns:a16="http://schemas.microsoft.com/office/drawing/2014/main" id="{35925C59-A728-4AB2-93BE-16966E6E8329}"/>
              </a:ext>
            </a:extLst>
          </p:cNvPr>
          <p:cNvSpPr>
            <a:spLocks noGrp="1"/>
          </p:cNvSpPr>
          <p:nvPr>
            <p:ph idx="1"/>
          </p:nvPr>
        </p:nvSpPr>
        <p:spPr/>
        <p:txBody>
          <a:bodyPr>
            <a:normAutofit fontScale="25000" lnSpcReduction="20000"/>
          </a:bodyPr>
          <a:lstStyle/>
          <a:p>
            <a:pPr marL="0" indent="0" algn="l">
              <a:buNone/>
            </a:pPr>
            <a:endParaRPr lang="en-US" b="0" i="0" dirty="0">
              <a:solidFill>
                <a:srgbClr val="212121"/>
              </a:solidFill>
              <a:effectLst/>
              <a:latin typeface="open sans" panose="020B0606030504020204" pitchFamily="34" charset="0"/>
            </a:endParaRPr>
          </a:p>
          <a:p>
            <a:pPr algn="l"/>
            <a:r>
              <a:rPr lang="en-US" sz="5600" b="1" i="0" dirty="0">
                <a:solidFill>
                  <a:srgbClr val="212121"/>
                </a:solidFill>
                <a:effectLst/>
                <a:latin typeface="open sans" panose="020B0606030504020204" pitchFamily="34" charset="0"/>
              </a:rPr>
              <a:t>Scalability</a:t>
            </a:r>
            <a:endParaRPr lang="en-US" sz="5600" b="0" i="0" dirty="0">
              <a:solidFill>
                <a:srgbClr val="212121"/>
              </a:solidFill>
              <a:effectLst/>
              <a:latin typeface="open sans" panose="020B0606030504020204" pitchFamily="34" charset="0"/>
            </a:endParaRPr>
          </a:p>
          <a:p>
            <a:pPr marL="0" indent="0" algn="l">
              <a:buNone/>
            </a:pPr>
            <a:r>
              <a:rPr lang="en-US" sz="5600" b="0" i="0" dirty="0">
                <a:solidFill>
                  <a:srgbClr val="212121"/>
                </a:solidFill>
                <a:effectLst/>
                <a:latin typeface="open sans" panose="020B0606030504020204" pitchFamily="34" charset="0"/>
              </a:rPr>
              <a:t>The system scales as the organization and team grows – this is critical to ensure we can measure and manage the work regardless of the organization or project size. </a:t>
            </a:r>
          </a:p>
          <a:p>
            <a:pPr algn="l"/>
            <a:r>
              <a:rPr lang="en-US" sz="5600" b="1" i="0" dirty="0">
                <a:solidFill>
                  <a:srgbClr val="212121"/>
                </a:solidFill>
                <a:effectLst/>
                <a:latin typeface="open sans" panose="020B0606030504020204" pitchFamily="34" charset="0"/>
              </a:rPr>
              <a:t>Interactive/Visual tools and easy to customize</a:t>
            </a:r>
            <a:endParaRPr lang="en-US" sz="5600" b="0" i="0" dirty="0">
              <a:solidFill>
                <a:srgbClr val="212121"/>
              </a:solidFill>
              <a:effectLst/>
              <a:latin typeface="open sans" panose="020B0606030504020204" pitchFamily="34" charset="0"/>
            </a:endParaRPr>
          </a:p>
          <a:p>
            <a:pPr marL="0" indent="0" algn="l">
              <a:buNone/>
            </a:pPr>
            <a:r>
              <a:rPr lang="en-US" sz="5600" b="0" i="0" dirty="0">
                <a:solidFill>
                  <a:srgbClr val="212121"/>
                </a:solidFill>
                <a:effectLst/>
                <a:latin typeface="open sans" panose="020B0606030504020204" pitchFamily="34" charset="0"/>
              </a:rPr>
              <a:t>Work progress can be easily monitored and customize boards, using common configurable dialog.</a:t>
            </a:r>
          </a:p>
          <a:p>
            <a:pPr algn="l"/>
            <a:r>
              <a:rPr lang="en-US" sz="5600" b="1" i="0" dirty="0">
                <a:solidFill>
                  <a:srgbClr val="212121"/>
                </a:solidFill>
                <a:effectLst/>
                <a:latin typeface="open sans" panose="020B0606030504020204" pitchFamily="34" charset="0"/>
              </a:rPr>
              <a:t>Built-in Tools and capture information</a:t>
            </a:r>
            <a:endParaRPr lang="en-US" sz="5600" b="0" i="0" dirty="0">
              <a:solidFill>
                <a:srgbClr val="212121"/>
              </a:solidFill>
              <a:effectLst/>
              <a:latin typeface="open sans" panose="020B0606030504020204" pitchFamily="34" charset="0"/>
            </a:endParaRPr>
          </a:p>
          <a:p>
            <a:pPr marL="0" indent="0" algn="l">
              <a:buNone/>
            </a:pPr>
            <a:r>
              <a:rPr lang="en-US" sz="5600" b="0" i="0" dirty="0">
                <a:solidFill>
                  <a:srgbClr val="212121"/>
                </a:solidFill>
                <a:effectLst/>
                <a:latin typeface="open sans" panose="020B0606030504020204" pitchFamily="34" charset="0"/>
              </a:rPr>
              <a:t> Items are designed to help in Editing, adding images, and attachments can be done on these work items. </a:t>
            </a:r>
          </a:p>
          <a:p>
            <a:pPr algn="l"/>
            <a:r>
              <a:rPr lang="en-US" sz="5600" b="1" i="0" dirty="0">
                <a:solidFill>
                  <a:srgbClr val="212121"/>
                </a:solidFill>
                <a:effectLst/>
                <a:latin typeface="open sans" panose="020B0606030504020204" pitchFamily="34" charset="0"/>
              </a:rPr>
              <a:t>Extensions</a:t>
            </a:r>
            <a:endParaRPr lang="en-US" sz="5600" dirty="0">
              <a:solidFill>
                <a:srgbClr val="212121"/>
              </a:solidFill>
              <a:latin typeface="open sans" panose="020B0606030504020204" pitchFamily="34" charset="0"/>
            </a:endParaRPr>
          </a:p>
          <a:p>
            <a:pPr marL="0" indent="0" algn="l">
              <a:buNone/>
            </a:pPr>
            <a:r>
              <a:rPr lang="en-US" sz="5600" b="0" i="0" dirty="0">
                <a:solidFill>
                  <a:srgbClr val="212121"/>
                </a:solidFill>
                <a:effectLst/>
                <a:latin typeface="open sans" panose="020B0606030504020204" pitchFamily="34" charset="0"/>
              </a:rPr>
              <a:t>You can achieve more functionality by adding a Marketplace extension. Extensions are installable units that add enhancements to the already existing tools.</a:t>
            </a:r>
          </a:p>
          <a:p>
            <a:pPr marL="0" indent="0" algn="l">
              <a:buNone/>
            </a:pPr>
            <a:r>
              <a:rPr lang="en-US" sz="5600" b="1" i="0" dirty="0">
                <a:solidFill>
                  <a:srgbClr val="212121"/>
                </a:solidFill>
                <a:effectLst/>
                <a:latin typeface="open sans" panose="020B0606030504020204" pitchFamily="34" charset="0"/>
              </a:rPr>
              <a:t>Integration with GitHub</a:t>
            </a:r>
            <a:endParaRPr lang="en-US" sz="5600" b="0" i="0" dirty="0">
              <a:solidFill>
                <a:srgbClr val="212121"/>
              </a:solidFill>
              <a:effectLst/>
              <a:latin typeface="open sans" panose="020B0606030504020204" pitchFamily="34" charset="0"/>
            </a:endParaRPr>
          </a:p>
          <a:p>
            <a:pPr marL="0" indent="0" algn="l">
              <a:buNone/>
            </a:pPr>
            <a:r>
              <a:rPr lang="en-US" sz="5600" b="0" i="0" dirty="0">
                <a:solidFill>
                  <a:srgbClr val="212121"/>
                </a:solidFill>
                <a:effectLst/>
                <a:latin typeface="open sans" panose="020B0606030504020204" pitchFamily="34" charset="0"/>
              </a:rPr>
              <a:t>It is easy to connect to GitHub and you can perform a pull, push, and commit requests easily.</a:t>
            </a:r>
          </a:p>
          <a:p>
            <a:pPr marL="0" indent="0" algn="l">
              <a:buNone/>
            </a:pPr>
            <a:r>
              <a:rPr lang="en-US" sz="5600" b="0" i="0" dirty="0">
                <a:solidFill>
                  <a:srgbClr val="212121"/>
                </a:solidFill>
                <a:effectLst/>
                <a:latin typeface="open sans" panose="020B0606030504020204" pitchFamily="34" charset="0"/>
              </a:rPr>
              <a:t> </a:t>
            </a:r>
          </a:p>
          <a:p>
            <a:endParaRPr lang="en-IN" dirty="0"/>
          </a:p>
        </p:txBody>
      </p:sp>
    </p:spTree>
    <p:extLst>
      <p:ext uri="{BB962C8B-B14F-4D97-AF65-F5344CB8AC3E}">
        <p14:creationId xmlns:p14="http://schemas.microsoft.com/office/powerpoint/2010/main" val="732747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101C-8384-43C1-9E05-E42A786EC1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7871BA-FF95-4193-B5A7-0CD2F6F9C35F}"/>
              </a:ext>
            </a:extLst>
          </p:cNvPr>
          <p:cNvSpPr>
            <a:spLocks noGrp="1"/>
          </p:cNvSpPr>
          <p:nvPr>
            <p:ph idx="1"/>
          </p:nvPr>
        </p:nvSpPr>
        <p:spPr/>
        <p:txBody>
          <a:bodyPr>
            <a:normAutofit fontScale="92500" lnSpcReduction="10000"/>
          </a:bodyPr>
          <a:lstStyle/>
          <a:p>
            <a:pPr algn="l"/>
            <a:r>
              <a:rPr lang="en-US" b="0" i="0" dirty="0">
                <a:solidFill>
                  <a:srgbClr val="212121"/>
                </a:solidFill>
                <a:effectLst/>
                <a:latin typeface="open sans" panose="020B0606030504020204" pitchFamily="34" charset="0"/>
              </a:rPr>
              <a:t>In this section, we have to configure Agent jobs (In this agent jobs complete repos code was built in the cloud, restoring the </a:t>
            </a:r>
            <a:r>
              <a:rPr lang="en-US" b="0" i="0" dirty="0" err="1">
                <a:solidFill>
                  <a:srgbClr val="212121"/>
                </a:solidFill>
                <a:effectLst/>
                <a:latin typeface="open sans" panose="020B0606030504020204" pitchFamily="34" charset="0"/>
              </a:rPr>
              <a:t>nuget</a:t>
            </a:r>
            <a:r>
              <a:rPr lang="en-US" b="0" i="0" dirty="0">
                <a:solidFill>
                  <a:srgbClr val="212121"/>
                </a:solidFill>
                <a:effectLst/>
                <a:latin typeface="open sans" panose="020B0606030504020204" pitchFamily="34" charset="0"/>
              </a:rPr>
              <a:t> package manager for project dependencies), default artifact information (Once our code is successfully built we get an artifact to deploy it in configured stages), Click on Save &amp; Queue. More about this Agent job execution sequence and real time usages will be detailed in next articles.</a:t>
            </a:r>
          </a:p>
          <a:p>
            <a:pPr algn="l">
              <a:buFont typeface="+mj-lt"/>
              <a:buAutoNum type="arabicPeriod"/>
            </a:pPr>
            <a:r>
              <a:rPr lang="en-US" b="0" i="0" dirty="0">
                <a:solidFill>
                  <a:srgbClr val="212121"/>
                </a:solidFill>
                <a:effectLst/>
                <a:latin typeface="open sans" panose="020B0606030504020204" pitchFamily="34" charset="0"/>
              </a:rPr>
              <a:t>In Tasks option, our template job </a:t>
            </a:r>
            <a:r>
              <a:rPr lang="en-US" b="0" i="0" dirty="0" err="1">
                <a:solidFill>
                  <a:srgbClr val="212121"/>
                </a:solidFill>
                <a:effectLst/>
                <a:latin typeface="open sans" panose="020B0606030504020204" pitchFamily="34" charset="0"/>
              </a:rPr>
              <a:t>sequenece</a:t>
            </a:r>
            <a:r>
              <a:rPr lang="en-US" b="0" i="0" dirty="0">
                <a:solidFill>
                  <a:srgbClr val="212121"/>
                </a:solidFill>
                <a:effectLst/>
                <a:latin typeface="open sans" panose="020B0606030504020204" pitchFamily="34" charset="0"/>
              </a:rPr>
              <a:t> will be available to build the repos code,</a:t>
            </a:r>
          </a:p>
          <a:p>
            <a:pPr algn="l">
              <a:buFont typeface="+mj-lt"/>
              <a:buAutoNum type="arabicPeriod"/>
            </a:pPr>
            <a:r>
              <a:rPr lang="en-US" b="0" i="0" dirty="0">
                <a:solidFill>
                  <a:srgbClr val="212121"/>
                </a:solidFill>
                <a:effectLst/>
                <a:latin typeface="open sans" panose="020B0606030504020204" pitchFamily="34" charset="0"/>
              </a:rPr>
              <a:t>In Variables option we can declare our environment variables based on Dev, Test and Prod environments, </a:t>
            </a:r>
          </a:p>
          <a:p>
            <a:pPr algn="l">
              <a:buFont typeface="+mj-lt"/>
              <a:buAutoNum type="arabicPeriod"/>
            </a:pPr>
            <a:r>
              <a:rPr lang="en-US" b="0" i="0" dirty="0">
                <a:solidFill>
                  <a:srgbClr val="212121"/>
                </a:solidFill>
                <a:effectLst/>
                <a:latin typeface="open sans" panose="020B0606030504020204" pitchFamily="34" charset="0"/>
              </a:rPr>
              <a:t>We need to give a Name for </a:t>
            </a:r>
            <a:r>
              <a:rPr lang="en-US" b="0" i="0" dirty="0" err="1">
                <a:solidFill>
                  <a:srgbClr val="212121"/>
                </a:solidFill>
                <a:effectLst/>
                <a:latin typeface="open sans" panose="020B0606030504020204" pitchFamily="34" charset="0"/>
              </a:rPr>
              <a:t>Continous</a:t>
            </a:r>
            <a:r>
              <a:rPr lang="en-US" b="0" i="0" dirty="0">
                <a:solidFill>
                  <a:srgbClr val="212121"/>
                </a:solidFill>
                <a:effectLst/>
                <a:latin typeface="open sans" panose="020B0606030504020204" pitchFamily="34" charset="0"/>
              </a:rPr>
              <a:t> Integration.</a:t>
            </a:r>
          </a:p>
          <a:p>
            <a:endParaRPr lang="en-IN" dirty="0"/>
          </a:p>
        </p:txBody>
      </p:sp>
    </p:spTree>
    <p:extLst>
      <p:ext uri="{BB962C8B-B14F-4D97-AF65-F5344CB8AC3E}">
        <p14:creationId xmlns:p14="http://schemas.microsoft.com/office/powerpoint/2010/main" val="1131784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1C6D-8C86-4004-8D07-A296FAD7405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C1249E-CE86-422F-95ED-0B9D39CBF2B2}"/>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172024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9C92-6B66-4DE8-8E7D-935DE58880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6CEC94-925B-4F12-AADC-3485992FB382}"/>
              </a:ext>
            </a:extLst>
          </p:cNvPr>
          <p:cNvSpPr>
            <a:spLocks noGrp="1"/>
          </p:cNvSpPr>
          <p:nvPr>
            <p:ph idx="1"/>
          </p:nvPr>
        </p:nvSpPr>
        <p:spPr/>
        <p:txBody>
          <a:bodyPr>
            <a:normAutofit fontScale="55000" lnSpcReduction="20000"/>
          </a:bodyPr>
          <a:lstStyle/>
          <a:p>
            <a:pPr algn="l"/>
            <a:r>
              <a:rPr lang="en-US" b="0" i="0" dirty="0">
                <a:solidFill>
                  <a:srgbClr val="212121"/>
                </a:solidFill>
                <a:effectLst/>
                <a:latin typeface="open sans" panose="020B0606030504020204" pitchFamily="34" charset="0"/>
              </a:rPr>
              <a:t>Once you click on Save &amp; Queue button, agent job will run for initial setup. Make sure your check-in code has  Zero errors and Zero </a:t>
            </a:r>
            <a:r>
              <a:rPr lang="en-US" b="0" i="0" u="sng" dirty="0">
                <a:solidFill>
                  <a:srgbClr val="212121"/>
                </a:solidFill>
                <a:effectLst/>
                <a:latin typeface="open sans" panose="020B0606030504020204" pitchFamily="34" charset="0"/>
              </a:rPr>
              <a:t>warnings</a:t>
            </a:r>
            <a:r>
              <a:rPr lang="en-US" b="0" i="0" dirty="0">
                <a:solidFill>
                  <a:srgbClr val="212121"/>
                </a:solidFill>
                <a:effectLst/>
                <a:latin typeface="open sans" panose="020B0606030504020204" pitchFamily="34" charset="0"/>
              </a:rPr>
              <a:t> (Some warning messages will not be considered in this pipeline).</a:t>
            </a:r>
          </a:p>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In tasks our repos code is built on every PR approved or commit approved from local developer branch to master.</a:t>
            </a:r>
          </a:p>
          <a:p>
            <a:pPr algn="l">
              <a:buFont typeface="+mj-lt"/>
              <a:buAutoNum type="arabicPeriod"/>
            </a:pPr>
            <a:r>
              <a:rPr lang="en-US" b="0" i="0" dirty="0" err="1">
                <a:solidFill>
                  <a:srgbClr val="212121"/>
                </a:solidFill>
                <a:effectLst/>
                <a:latin typeface="open sans" panose="020B0606030504020204" pitchFamily="34" charset="0"/>
              </a:rPr>
              <a:t>Nuget</a:t>
            </a:r>
            <a:r>
              <a:rPr lang="en-US" b="0" i="0" dirty="0">
                <a:solidFill>
                  <a:srgbClr val="212121"/>
                </a:solidFill>
                <a:effectLst/>
                <a:latin typeface="open sans" panose="020B0606030504020204" pitchFamily="34" charset="0"/>
              </a:rPr>
              <a:t> installer will install </a:t>
            </a:r>
            <a:r>
              <a:rPr lang="en-US" b="0" i="0" dirty="0" err="1">
                <a:solidFill>
                  <a:srgbClr val="212121"/>
                </a:solidFill>
                <a:effectLst/>
                <a:latin typeface="open sans" panose="020B0606030504020204" pitchFamily="34" charset="0"/>
              </a:rPr>
              <a:t>nuget</a:t>
            </a:r>
            <a:r>
              <a:rPr lang="en-US" b="0" i="0" dirty="0">
                <a:solidFill>
                  <a:srgbClr val="212121"/>
                </a:solidFill>
                <a:effectLst/>
                <a:latin typeface="open sans" panose="020B0606030504020204" pitchFamily="34" charset="0"/>
              </a:rPr>
              <a:t> packages.</a:t>
            </a:r>
          </a:p>
          <a:p>
            <a:pPr algn="l">
              <a:buFont typeface="+mj-lt"/>
              <a:buAutoNum type="arabicPeriod"/>
            </a:pPr>
            <a:r>
              <a:rPr lang="en-US" b="0" i="0" dirty="0">
                <a:solidFill>
                  <a:srgbClr val="212121"/>
                </a:solidFill>
                <a:effectLst/>
                <a:latin typeface="open sans" panose="020B0606030504020204" pitchFamily="34" charset="0"/>
              </a:rPr>
              <a:t>Restore the </a:t>
            </a:r>
            <a:r>
              <a:rPr lang="en-US" b="0" i="0" dirty="0" err="1">
                <a:solidFill>
                  <a:srgbClr val="212121"/>
                </a:solidFill>
                <a:effectLst/>
                <a:latin typeface="open sans" panose="020B0606030504020204" pitchFamily="34" charset="0"/>
              </a:rPr>
              <a:t>nuget</a:t>
            </a:r>
            <a:r>
              <a:rPr lang="en-US" b="0" i="0" dirty="0">
                <a:solidFill>
                  <a:srgbClr val="212121"/>
                </a:solidFill>
                <a:effectLst/>
                <a:latin typeface="open sans" panose="020B0606030504020204" pitchFamily="34" charset="0"/>
              </a:rPr>
              <a:t> package manager</a:t>
            </a:r>
          </a:p>
          <a:p>
            <a:pPr algn="l">
              <a:buFont typeface="+mj-lt"/>
              <a:buAutoNum type="arabicPeriod"/>
            </a:pPr>
            <a:r>
              <a:rPr lang="en-US" b="0" i="0" dirty="0">
                <a:solidFill>
                  <a:srgbClr val="212121"/>
                </a:solidFill>
                <a:effectLst/>
                <a:latin typeface="open sans" panose="020B0606030504020204" pitchFamily="34" charset="0"/>
              </a:rPr>
              <a:t>Build the solution</a:t>
            </a:r>
          </a:p>
          <a:p>
            <a:pPr algn="l">
              <a:buFont typeface="+mj-lt"/>
              <a:buAutoNum type="arabicPeriod"/>
            </a:pPr>
            <a:r>
              <a:rPr lang="en-US" b="0" i="0" dirty="0">
                <a:solidFill>
                  <a:srgbClr val="212121"/>
                </a:solidFill>
                <a:effectLst/>
                <a:latin typeface="open sans" panose="020B0606030504020204" pitchFamily="34" charset="0"/>
              </a:rPr>
              <a:t>If we create any test assemblies for build solution, it will run test project for build solutions.</a:t>
            </a:r>
          </a:p>
          <a:p>
            <a:pPr algn="l">
              <a:buFont typeface="+mj-lt"/>
              <a:buAutoNum type="arabicPeriod"/>
            </a:pPr>
            <a:r>
              <a:rPr lang="en-US" b="0" i="0" dirty="0">
                <a:solidFill>
                  <a:srgbClr val="212121"/>
                </a:solidFill>
                <a:effectLst/>
                <a:latin typeface="open sans" panose="020B0606030504020204" pitchFamily="34" charset="0"/>
              </a:rPr>
              <a:t>Once the above steps are done successfully, then our code is ready to publish</a:t>
            </a:r>
          </a:p>
          <a:p>
            <a:pPr algn="l">
              <a:buFont typeface="+mj-lt"/>
              <a:buAutoNum type="arabicPeriod"/>
            </a:pPr>
            <a:r>
              <a:rPr lang="en-US" b="0" i="0" dirty="0">
                <a:solidFill>
                  <a:srgbClr val="212121"/>
                </a:solidFill>
                <a:effectLst/>
                <a:latin typeface="open sans" panose="020B0606030504020204" pitchFamily="34" charset="0"/>
              </a:rPr>
              <a:t>Complete code is getting ready and has created an artifact for CI. </a:t>
            </a:r>
          </a:p>
          <a:p>
            <a:pPr algn="l"/>
            <a:r>
              <a:rPr lang="en-US" b="1" i="0" u="sng" dirty="0">
                <a:solidFill>
                  <a:srgbClr val="212121"/>
                </a:solidFill>
                <a:effectLst/>
                <a:latin typeface="open sans" panose="020B0606030504020204" pitchFamily="34" charset="0"/>
              </a:rPr>
              <a:t>Note</a:t>
            </a: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These steps we can alter or configure at any time as per our organization process requirements. In this process if we get any failed cases total CI (</a:t>
            </a:r>
            <a:r>
              <a:rPr lang="en-US" b="0" i="0" dirty="0" err="1">
                <a:solidFill>
                  <a:srgbClr val="212121"/>
                </a:solidFill>
                <a:effectLst/>
                <a:latin typeface="open sans" panose="020B0606030504020204" pitchFamily="34" charset="0"/>
              </a:rPr>
              <a:t>Continous</a:t>
            </a:r>
            <a:r>
              <a:rPr lang="en-US" b="0" i="0" dirty="0">
                <a:solidFill>
                  <a:srgbClr val="212121"/>
                </a:solidFill>
                <a:effectLst/>
                <a:latin typeface="open sans" panose="020B0606030504020204" pitchFamily="34" charset="0"/>
              </a:rPr>
              <a:t> Integration) then it failed to generate a successful artifact.</a:t>
            </a:r>
          </a:p>
          <a:p>
            <a:endParaRPr lang="en-IN" dirty="0"/>
          </a:p>
        </p:txBody>
      </p:sp>
    </p:spTree>
    <p:extLst>
      <p:ext uri="{BB962C8B-B14F-4D97-AF65-F5344CB8AC3E}">
        <p14:creationId xmlns:p14="http://schemas.microsoft.com/office/powerpoint/2010/main" val="1683095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EB72-CAA4-450B-AD12-7F1AC39513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879891-E525-4059-ADEB-BAA4FFB9B6A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405EB2-8A5D-4595-A09D-73101C839601}"/>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985001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3134-F295-4371-AEC4-2DFB2B06A184}"/>
              </a:ext>
            </a:extLst>
          </p:cNvPr>
          <p:cNvSpPr>
            <a:spLocks noGrp="1"/>
          </p:cNvSpPr>
          <p:nvPr>
            <p:ph type="title"/>
          </p:nvPr>
        </p:nvSpPr>
        <p:spPr/>
        <p:txBody>
          <a:bodyPr/>
          <a:lstStyle/>
          <a:p>
            <a:r>
              <a:rPr lang="en-US" b="0" i="0" dirty="0">
                <a:solidFill>
                  <a:srgbClr val="212121"/>
                </a:solidFill>
                <a:effectLst/>
                <a:latin typeface="open sans" panose="020B0606030504020204" pitchFamily="34" charset="0"/>
              </a:rPr>
              <a:t>Once you click on run, agent job will run for CI (Continuous Integration),</a:t>
            </a:r>
            <a:endParaRPr lang="en-IN" dirty="0"/>
          </a:p>
        </p:txBody>
      </p:sp>
      <p:pic>
        <p:nvPicPr>
          <p:cNvPr id="5" name="Content Placeholder 4">
            <a:extLst>
              <a:ext uri="{FF2B5EF4-FFF2-40B4-BE49-F238E27FC236}">
                <a16:creationId xmlns:a16="http://schemas.microsoft.com/office/drawing/2014/main" id="{864330A8-BC89-4875-B15F-D28F10523C94}"/>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551434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C052-0961-414A-B000-19D129B0A5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63F1EC-ED63-4205-9357-9E395BC055AF}"/>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If we’ve any errors in our code or Missing any DLL’s or issue with restoring </a:t>
            </a:r>
            <a:r>
              <a:rPr lang="en-US" b="0" i="0" dirty="0" err="1">
                <a:solidFill>
                  <a:srgbClr val="212121"/>
                </a:solidFill>
                <a:effectLst/>
                <a:latin typeface="open sans" panose="020B0606030504020204" pitchFamily="34" charset="0"/>
              </a:rPr>
              <a:t>nuget</a:t>
            </a:r>
            <a:r>
              <a:rPr lang="en-US" b="0" i="0" dirty="0">
                <a:solidFill>
                  <a:srgbClr val="212121"/>
                </a:solidFill>
                <a:effectLst/>
                <a:latin typeface="open sans" panose="020B0606030504020204" pitchFamily="34" charset="0"/>
              </a:rPr>
              <a:t> package manager paths, then build failed and log in information for build will be available here to monitor the failed cases &amp; issues. Once all agent job stages are succeeded without any error or failed cases, then build was succeeded and ready to configure release, For Release creation, Click on Release button shown in the below screenshot.</a:t>
            </a:r>
            <a:endParaRPr lang="en-IN" dirty="0"/>
          </a:p>
          <a:p>
            <a:endParaRPr lang="en-IN" dirty="0"/>
          </a:p>
        </p:txBody>
      </p:sp>
    </p:spTree>
    <p:extLst>
      <p:ext uri="{BB962C8B-B14F-4D97-AF65-F5344CB8AC3E}">
        <p14:creationId xmlns:p14="http://schemas.microsoft.com/office/powerpoint/2010/main" val="2116578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6184-A92C-4A80-B17B-7C175739BE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24F8F02-F699-48E0-858D-A527A6D96A31}"/>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938880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5079F-5477-4196-9290-C6DB6CE9CC0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1355429-6678-4F90-87EF-4AE5B3DB9BD6}"/>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121622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851-F51B-4C0A-957C-9EBA45FDC7C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6993460-9979-49B1-A5D0-261D1DEFF93A}"/>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845644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80BC-D409-40E7-A9B1-5ECE388096D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C496707-895C-47F2-A0C0-17F9BE4DE28D}"/>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16922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9307-6094-4623-8A65-B57311C4B4A7}"/>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Creating a new task in Azure Boards</a:t>
            </a:r>
            <a:endParaRPr lang="en-IN" dirty="0"/>
          </a:p>
        </p:txBody>
      </p:sp>
      <p:sp>
        <p:nvSpPr>
          <p:cNvPr id="3" name="Content Placeholder 2">
            <a:extLst>
              <a:ext uri="{FF2B5EF4-FFF2-40B4-BE49-F238E27FC236}">
                <a16:creationId xmlns:a16="http://schemas.microsoft.com/office/drawing/2014/main" id="{9CDC42DA-59A7-4781-81EA-345328CE0D2D}"/>
              </a:ext>
            </a:extLst>
          </p:cNvPr>
          <p:cNvSpPr>
            <a:spLocks noGrp="1"/>
          </p:cNvSpPr>
          <p:nvPr>
            <p:ph idx="1"/>
          </p:nvPr>
        </p:nvSpPr>
        <p:spPr/>
        <p:txBody>
          <a:bodyPr>
            <a:normAutofit lnSpcReduction="10000"/>
          </a:bodyPr>
          <a:lstStyle/>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The main boards interface has four sections, the main Azure boards tab, work items, issues and project and team member management, The first one gives access to all the major tabs of Azure Boards. </a:t>
            </a:r>
          </a:p>
          <a:p>
            <a:pPr algn="l"/>
            <a:r>
              <a:rPr lang="en-US" b="0" i="0" dirty="0">
                <a:solidFill>
                  <a:srgbClr val="212121"/>
                </a:solidFill>
                <a:effectLst/>
                <a:latin typeface="open sans" panose="020B0606030504020204" pitchFamily="34" charset="0"/>
              </a:rPr>
              <a:t>The second is to add work items. </a:t>
            </a:r>
          </a:p>
          <a:p>
            <a:pPr algn="l"/>
            <a:r>
              <a:rPr lang="en-US" b="0" i="0" dirty="0">
                <a:solidFill>
                  <a:srgbClr val="212121"/>
                </a:solidFill>
                <a:effectLst/>
                <a:latin typeface="open sans" panose="020B0606030504020204" pitchFamily="34" charset="0"/>
              </a:rPr>
              <a:t>The third one is for issues and </a:t>
            </a:r>
          </a:p>
          <a:p>
            <a:pPr algn="l"/>
            <a:r>
              <a:rPr lang="en-US" b="0" i="0" dirty="0">
                <a:solidFill>
                  <a:srgbClr val="212121"/>
                </a:solidFill>
                <a:effectLst/>
                <a:latin typeface="open sans" panose="020B0606030504020204" pitchFamily="34" charset="0"/>
              </a:rPr>
              <a:t>The fourth is to manage projects and team members. The most common action you will be carrying out is creating and managing tasks for the team.</a:t>
            </a:r>
          </a:p>
          <a:p>
            <a:endParaRPr lang="en-IN" dirty="0"/>
          </a:p>
        </p:txBody>
      </p:sp>
    </p:spTree>
    <p:extLst>
      <p:ext uri="{BB962C8B-B14F-4D97-AF65-F5344CB8AC3E}">
        <p14:creationId xmlns:p14="http://schemas.microsoft.com/office/powerpoint/2010/main" val="275429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F3E3-38EA-4D17-BA06-33CEEC8EF7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2AFC64-6058-41EA-8A5E-AC51831A8FC7}"/>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Click on Add a stage and give proper name to your release stages. For every project we have Dev, QA (Test), UAT &amp; Production. Here I’m showing only single stage (</a:t>
            </a:r>
            <a:r>
              <a:rPr lang="en-US" b="0" i="0" dirty="0" err="1">
                <a:solidFill>
                  <a:srgbClr val="212121"/>
                </a:solidFill>
                <a:effectLst/>
                <a:latin typeface="open sans" panose="020B0606030504020204" pitchFamily="34" charset="0"/>
              </a:rPr>
              <a:t>Cloud_Host</a:t>
            </a:r>
            <a:r>
              <a:rPr lang="en-US" b="0" i="0" dirty="0">
                <a:solidFill>
                  <a:srgbClr val="212121"/>
                </a:solidFill>
                <a:effectLst/>
                <a:latin typeface="open sans" panose="020B0606030504020204" pitchFamily="34" charset="0"/>
              </a:rPr>
              <a:t>) to deploy our code. I’ll try to explore more about stages and replacing environmental variables for each environment in upcoming articles.</a:t>
            </a:r>
            <a:endParaRPr lang="en-IN" dirty="0"/>
          </a:p>
        </p:txBody>
      </p:sp>
    </p:spTree>
    <p:extLst>
      <p:ext uri="{BB962C8B-B14F-4D97-AF65-F5344CB8AC3E}">
        <p14:creationId xmlns:p14="http://schemas.microsoft.com/office/powerpoint/2010/main" val="2862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4E04-9E3D-43CB-8513-6D0B752BCD5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37F96CE-84F0-4FDC-AAA6-A36A9BB942F0}"/>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783786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9741-43B2-4E94-8A98-71E369C6DD59}"/>
              </a:ext>
            </a:extLst>
          </p:cNvPr>
          <p:cNvSpPr>
            <a:spLocks noGrp="1"/>
          </p:cNvSpPr>
          <p:nvPr>
            <p:ph type="title"/>
          </p:nvPr>
        </p:nvSpPr>
        <p:spPr/>
        <p:txBody>
          <a:bodyPr/>
          <a:lstStyle/>
          <a:p>
            <a:r>
              <a:rPr lang="en-US" b="0" i="0" dirty="0">
                <a:solidFill>
                  <a:srgbClr val="212121"/>
                </a:solidFill>
                <a:effectLst/>
                <a:latin typeface="open sans" panose="020B0606030504020204" pitchFamily="34" charset="0"/>
              </a:rPr>
              <a:t>Click on View stage tasks shown in below screenshot,</a:t>
            </a:r>
            <a:endParaRPr lang="en-IN" dirty="0"/>
          </a:p>
        </p:txBody>
      </p:sp>
      <p:pic>
        <p:nvPicPr>
          <p:cNvPr id="5" name="Content Placeholder 4">
            <a:extLst>
              <a:ext uri="{FF2B5EF4-FFF2-40B4-BE49-F238E27FC236}">
                <a16:creationId xmlns:a16="http://schemas.microsoft.com/office/drawing/2014/main" id="{7865BAA6-D0EB-4A38-B483-410AAF9ABD6C}"/>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431001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320B-8EAC-4767-99A1-295AA991FA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AB006C-CCF6-4754-8369-EC2435E28DC9}"/>
              </a:ext>
            </a:extLst>
          </p:cNvPr>
          <p:cNvSpPr>
            <a:spLocks noGrp="1"/>
          </p:cNvSpPr>
          <p:nvPr>
            <p:ph idx="1"/>
          </p:nvPr>
        </p:nvSpPr>
        <p:spPr/>
        <p:txBody>
          <a:bodyPr>
            <a:normAutofit fontScale="92500" lnSpcReduction="20000"/>
          </a:bodyPr>
          <a:lstStyle/>
          <a:p>
            <a:pPr algn="l"/>
            <a:r>
              <a:rPr lang="en-US" b="0" i="0" dirty="0">
                <a:solidFill>
                  <a:srgbClr val="212121"/>
                </a:solidFill>
                <a:effectLst/>
                <a:latin typeface="open sans" panose="020B0606030504020204" pitchFamily="34" charset="0"/>
              </a:rPr>
              <a:t>You’ve to fill Azure subscription details by clicking on Manage option. Based on selected Azure subscription details you’ll get Azure app services details which are allocated in resource groups.</a:t>
            </a:r>
          </a:p>
          <a:p>
            <a:pPr algn="l">
              <a:buFont typeface="+mj-lt"/>
              <a:buAutoNum type="arabicPeriod"/>
            </a:pPr>
            <a:r>
              <a:rPr lang="en-US" b="0" i="0" dirty="0">
                <a:solidFill>
                  <a:srgbClr val="212121"/>
                </a:solidFill>
                <a:effectLst/>
                <a:latin typeface="open sans" panose="020B0606030504020204" pitchFamily="34" charset="0"/>
              </a:rPr>
              <a:t>Adding or Managing your Azure resources subscription details to configure CI &amp; CD pipeline.</a:t>
            </a:r>
          </a:p>
          <a:p>
            <a:pPr algn="l">
              <a:buFont typeface="+mj-lt"/>
              <a:buAutoNum type="arabicPeriod"/>
            </a:pPr>
            <a:r>
              <a:rPr lang="en-US" b="0" i="0" dirty="0">
                <a:solidFill>
                  <a:srgbClr val="212121"/>
                </a:solidFill>
                <a:effectLst/>
                <a:latin typeface="open sans" panose="020B0606030504020204" pitchFamily="34" charset="0"/>
              </a:rPr>
              <a:t>If you already configured Azure subscription with your email id, you need to select in drop-down list as shown in below screenshot.</a:t>
            </a:r>
          </a:p>
          <a:p>
            <a:pPr algn="l">
              <a:buFont typeface="+mj-lt"/>
              <a:buAutoNum type="arabicPeriod"/>
            </a:pPr>
            <a:r>
              <a:rPr lang="en-US" b="0" i="0" dirty="0">
                <a:solidFill>
                  <a:srgbClr val="212121"/>
                </a:solidFill>
                <a:effectLst/>
                <a:latin typeface="open sans" panose="020B0606030504020204" pitchFamily="34" charset="0"/>
              </a:rPr>
              <a:t>Select App type( Here I'm using Azure web app services(PAAS) to deploy my solution).</a:t>
            </a:r>
          </a:p>
          <a:p>
            <a:pPr algn="l">
              <a:buFont typeface="+mj-lt"/>
              <a:buAutoNum type="arabicPeriod"/>
            </a:pPr>
            <a:r>
              <a:rPr lang="en-US" b="0" i="0" dirty="0">
                <a:solidFill>
                  <a:srgbClr val="212121"/>
                </a:solidFill>
                <a:effectLst/>
                <a:latin typeface="open sans" panose="020B0606030504020204" pitchFamily="34" charset="0"/>
              </a:rPr>
              <a:t>Select valid web app services which we are going to publish.</a:t>
            </a:r>
          </a:p>
          <a:p>
            <a:pPr algn="l">
              <a:buFont typeface="+mj-lt"/>
              <a:buAutoNum type="arabicPeriod"/>
            </a:pPr>
            <a:r>
              <a:rPr lang="en-US" b="0" i="0" dirty="0">
                <a:solidFill>
                  <a:srgbClr val="212121"/>
                </a:solidFill>
                <a:effectLst/>
                <a:latin typeface="open sans" panose="020B0606030504020204" pitchFamily="34" charset="0"/>
              </a:rPr>
              <a:t>You can add agents if required by clicking on '+' symbol here(not suggested for RND)</a:t>
            </a:r>
          </a:p>
          <a:p>
            <a:endParaRPr lang="en-IN" dirty="0"/>
          </a:p>
        </p:txBody>
      </p:sp>
    </p:spTree>
    <p:extLst>
      <p:ext uri="{BB962C8B-B14F-4D97-AF65-F5344CB8AC3E}">
        <p14:creationId xmlns:p14="http://schemas.microsoft.com/office/powerpoint/2010/main" val="4099991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173B-0D97-4682-9EF6-E1CC1C1737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3FAFE4-6E7D-414E-BF9A-8DB21E162DF6}"/>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51544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F18C-D7D2-4E67-AC4B-DDCA6EF3224D}"/>
              </a:ext>
            </a:extLst>
          </p:cNvPr>
          <p:cNvSpPr>
            <a:spLocks noGrp="1"/>
          </p:cNvSpPr>
          <p:nvPr>
            <p:ph type="title"/>
          </p:nvPr>
        </p:nvSpPr>
        <p:spPr/>
        <p:txBody>
          <a:bodyPr/>
          <a:lstStyle/>
          <a:p>
            <a:r>
              <a:rPr lang="en-US" b="0" i="0" dirty="0">
                <a:solidFill>
                  <a:srgbClr val="212121"/>
                </a:solidFill>
                <a:effectLst/>
                <a:latin typeface="open sans" panose="020B0606030504020204" pitchFamily="34" charset="0"/>
              </a:rPr>
              <a:t>Once app service configuration is done, click on Create Release.</a:t>
            </a:r>
            <a:endParaRPr lang="en-IN" dirty="0"/>
          </a:p>
        </p:txBody>
      </p:sp>
      <p:sp>
        <p:nvSpPr>
          <p:cNvPr id="3" name="Content Placeholder 2">
            <a:extLst>
              <a:ext uri="{FF2B5EF4-FFF2-40B4-BE49-F238E27FC236}">
                <a16:creationId xmlns:a16="http://schemas.microsoft.com/office/drawing/2014/main" id="{CD401A9B-9EDA-41EA-A0E3-B55843E1BD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64BA73-DF72-4C2C-8AE1-E4736D9DC640}"/>
              </a:ext>
            </a:extLst>
          </p:cNvPr>
          <p:cNvPicPr>
            <a:picLocks noChangeAspect="1"/>
          </p:cNvPicPr>
          <p:nvPr/>
        </p:nvPicPr>
        <p:blipFill>
          <a:blip r:embed="rId2"/>
          <a:stretch>
            <a:fillRect/>
          </a:stretch>
        </p:blipFill>
        <p:spPr>
          <a:xfrm>
            <a:off x="948267" y="1503362"/>
            <a:ext cx="9753600" cy="5476875"/>
          </a:xfrm>
          <a:prstGeom prst="rect">
            <a:avLst/>
          </a:prstGeom>
        </p:spPr>
      </p:pic>
    </p:spTree>
    <p:extLst>
      <p:ext uri="{BB962C8B-B14F-4D97-AF65-F5344CB8AC3E}">
        <p14:creationId xmlns:p14="http://schemas.microsoft.com/office/powerpoint/2010/main" val="1886433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87BA-9113-41E0-8D62-FBCFF6BED43F}"/>
              </a:ext>
            </a:extLst>
          </p:cNvPr>
          <p:cNvSpPr>
            <a:spLocks noGrp="1"/>
          </p:cNvSpPr>
          <p:nvPr>
            <p:ph type="title"/>
          </p:nvPr>
        </p:nvSpPr>
        <p:spPr/>
        <p:txBody>
          <a:bodyPr/>
          <a:lstStyle/>
          <a:p>
            <a:r>
              <a:rPr lang="en-GB" dirty="0"/>
              <a:t>Continuous Deployment</a:t>
            </a:r>
            <a:endParaRPr lang="en-IN" dirty="0"/>
          </a:p>
        </p:txBody>
      </p:sp>
      <p:sp>
        <p:nvSpPr>
          <p:cNvPr id="3" name="Content Placeholder 2">
            <a:extLst>
              <a:ext uri="{FF2B5EF4-FFF2-40B4-BE49-F238E27FC236}">
                <a16:creationId xmlns:a16="http://schemas.microsoft.com/office/drawing/2014/main" id="{218AFCCF-CEC1-4C50-BDE0-200601C40BAD}"/>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After clicking on create release button, CD (Continuous Deployment) will be activated once you click on create button shown in below screenshot.</a:t>
            </a:r>
            <a:endParaRPr lang="en-IN" dirty="0"/>
          </a:p>
        </p:txBody>
      </p:sp>
    </p:spTree>
    <p:extLst>
      <p:ext uri="{BB962C8B-B14F-4D97-AF65-F5344CB8AC3E}">
        <p14:creationId xmlns:p14="http://schemas.microsoft.com/office/powerpoint/2010/main" val="2128026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061B-9538-463C-B8DE-1749B6FCA3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1A7FFB-F081-4D9B-B0C0-A441BE1E9F2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CDA67A4-DD0D-4EDB-903E-2380E7707C4D}"/>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279450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3707-5491-44C5-B676-1D2053E2F31A}"/>
              </a:ext>
            </a:extLst>
          </p:cNvPr>
          <p:cNvSpPr>
            <a:spLocks noGrp="1"/>
          </p:cNvSpPr>
          <p:nvPr>
            <p:ph type="title"/>
          </p:nvPr>
        </p:nvSpPr>
        <p:spPr>
          <a:xfrm>
            <a:off x="838200" y="365125"/>
            <a:ext cx="10766778" cy="1325563"/>
          </a:xfrm>
        </p:spPr>
        <p:txBody>
          <a:bodyPr>
            <a:normAutofit/>
          </a:bodyPr>
          <a:lstStyle/>
          <a:p>
            <a:r>
              <a:rPr lang="en-US" sz="2000" b="0" i="0" dirty="0">
                <a:solidFill>
                  <a:srgbClr val="212121"/>
                </a:solidFill>
                <a:effectLst/>
                <a:latin typeface="open sans" panose="020B0606030504020204" pitchFamily="34" charset="0"/>
              </a:rPr>
              <a:t>For first release, automatic deployments will start and are shown in the below screenshot.</a:t>
            </a:r>
            <a:br>
              <a:rPr lang="en-US" b="0" i="0" dirty="0">
                <a:solidFill>
                  <a:srgbClr val="212121"/>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A8C05DD-D2F9-44D5-88EE-195BCE9D2EE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6C40C0B-C30E-43AA-9F2A-247CADBA6572}"/>
              </a:ext>
            </a:extLst>
          </p:cNvPr>
          <p:cNvPicPr>
            <a:picLocks noChangeAspect="1"/>
          </p:cNvPicPr>
          <p:nvPr/>
        </p:nvPicPr>
        <p:blipFill>
          <a:blip r:embed="rId2"/>
          <a:stretch>
            <a:fillRect/>
          </a:stretch>
        </p:blipFill>
        <p:spPr>
          <a:xfrm>
            <a:off x="838200" y="1130828"/>
            <a:ext cx="9753600" cy="5476875"/>
          </a:xfrm>
          <a:prstGeom prst="rect">
            <a:avLst/>
          </a:prstGeom>
        </p:spPr>
      </p:pic>
    </p:spTree>
    <p:extLst>
      <p:ext uri="{BB962C8B-B14F-4D97-AF65-F5344CB8AC3E}">
        <p14:creationId xmlns:p14="http://schemas.microsoft.com/office/powerpoint/2010/main" val="2400603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F8-9ACA-48FD-A6D1-8EB6DFF59BB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A3A1DB7-ED27-488E-B09C-89C768561B36}"/>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Once our deployment is done successfully for configured stage we have information for each releases and deployment information is shown in the below screenshot.</a:t>
            </a:r>
            <a:endParaRPr lang="en-IN" dirty="0"/>
          </a:p>
        </p:txBody>
      </p:sp>
    </p:spTree>
    <p:extLst>
      <p:ext uri="{BB962C8B-B14F-4D97-AF65-F5344CB8AC3E}">
        <p14:creationId xmlns:p14="http://schemas.microsoft.com/office/powerpoint/2010/main" val="413075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BF7D6-2764-45CE-9092-522CB42D17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B5997E-BFB0-40E0-8D40-40A67089A74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AC3D33-1FC9-4DF5-9CED-23956A78CFC1}"/>
              </a:ext>
            </a:extLst>
          </p:cNvPr>
          <p:cNvPicPr>
            <a:picLocks noChangeAspect="1"/>
          </p:cNvPicPr>
          <p:nvPr/>
        </p:nvPicPr>
        <p:blipFill>
          <a:blip r:embed="rId2"/>
          <a:stretch>
            <a:fillRect/>
          </a:stretch>
        </p:blipFill>
        <p:spPr>
          <a:xfrm>
            <a:off x="1075442" y="1825625"/>
            <a:ext cx="6677025" cy="3790950"/>
          </a:xfrm>
          <a:prstGeom prst="rect">
            <a:avLst/>
          </a:prstGeom>
        </p:spPr>
      </p:pic>
    </p:spTree>
    <p:extLst>
      <p:ext uri="{BB962C8B-B14F-4D97-AF65-F5344CB8AC3E}">
        <p14:creationId xmlns:p14="http://schemas.microsoft.com/office/powerpoint/2010/main" val="3314514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CF2D-C10A-4261-80FA-419C2AC9B7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E510FA-C0A6-4F8D-AC09-36770321A4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548A11-EF52-4495-B303-E130F7F4E9AE}"/>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879872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A4B1-69BD-4A44-8EAD-EF90C944160E}"/>
              </a:ext>
            </a:extLst>
          </p:cNvPr>
          <p:cNvSpPr>
            <a:spLocks noGrp="1"/>
          </p:cNvSpPr>
          <p:nvPr>
            <p:ph type="title"/>
          </p:nvPr>
        </p:nvSpPr>
        <p:spPr/>
        <p:txBody>
          <a:bodyPr/>
          <a:lstStyle/>
          <a:p>
            <a:r>
              <a:rPr lang="en-US" b="0" i="1" dirty="0">
                <a:solidFill>
                  <a:srgbClr val="212121"/>
                </a:solidFill>
                <a:effectLst/>
                <a:latin typeface="open sans" panose="020B0606030504020204" pitchFamily="34" charset="0"/>
              </a:rPr>
              <a:t>Continuous Integration = Build Pipeline</a:t>
            </a:r>
            <a:endParaRPr lang="en-IN" dirty="0"/>
          </a:p>
        </p:txBody>
      </p:sp>
      <p:pic>
        <p:nvPicPr>
          <p:cNvPr id="5" name="Content Placeholder 4">
            <a:extLst>
              <a:ext uri="{FF2B5EF4-FFF2-40B4-BE49-F238E27FC236}">
                <a16:creationId xmlns:a16="http://schemas.microsoft.com/office/drawing/2014/main" id="{EADCB77E-9D64-42F6-80AD-4E8F287C37A6}"/>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603514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64D6-C840-40A4-9602-AF54C39976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85D795-C5D4-4D6F-83BF-A0468DAEDA77}"/>
              </a:ext>
            </a:extLst>
          </p:cNvPr>
          <p:cNvSpPr>
            <a:spLocks noGrp="1"/>
          </p:cNvSpPr>
          <p:nvPr>
            <p:ph idx="1"/>
          </p:nvPr>
        </p:nvSpPr>
        <p:spPr/>
        <p:txBody>
          <a:bodyPr/>
          <a:lstStyle/>
          <a:p>
            <a:pPr algn="l"/>
            <a:r>
              <a:rPr lang="en-US" b="0" i="0" dirty="0">
                <a:solidFill>
                  <a:srgbClr val="212121"/>
                </a:solidFill>
                <a:effectLst/>
                <a:latin typeface="open sans" panose="020B0606030504020204" pitchFamily="34" charset="0"/>
              </a:rPr>
              <a:t>we configured only build and release pipelines. Initial setup for development will help this article to configure CI and CD configuration for your project delivery.</a:t>
            </a:r>
          </a:p>
          <a:p>
            <a:pPr marL="0" indent="0" algn="l">
              <a:buNone/>
            </a:pPr>
            <a:endParaRPr lang="en-US" b="0" i="0" dirty="0">
              <a:solidFill>
                <a:srgbClr val="212121"/>
              </a:solidFill>
              <a:effectLst/>
              <a:latin typeface="open sans" panose="020B0606030504020204" pitchFamily="34" charset="0"/>
            </a:endParaRPr>
          </a:p>
        </p:txBody>
      </p:sp>
    </p:spTree>
    <p:extLst>
      <p:ext uri="{BB962C8B-B14F-4D97-AF65-F5344CB8AC3E}">
        <p14:creationId xmlns:p14="http://schemas.microsoft.com/office/powerpoint/2010/main" val="3684556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6818-B238-47F2-8298-4175B0188C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C2791D-4206-4E88-AB41-A270C053CC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1765B5-A166-4346-9E68-E75744B9652D}"/>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2712122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C390-B9C8-4E18-819A-94A7BA4CC190}"/>
              </a:ext>
            </a:extLst>
          </p:cNvPr>
          <p:cNvSpPr>
            <a:spLocks noGrp="1"/>
          </p:cNvSpPr>
          <p:nvPr>
            <p:ph type="title"/>
          </p:nvPr>
        </p:nvSpPr>
        <p:spPr/>
        <p:txBody>
          <a:bodyPr>
            <a:normAutofit fontScale="90000"/>
          </a:bodyPr>
          <a:lstStyle/>
          <a:p>
            <a:br>
              <a:rPr lang="en-IN" b="0" i="1" dirty="0">
                <a:solidFill>
                  <a:srgbClr val="212121"/>
                </a:solidFill>
                <a:effectLst/>
                <a:latin typeface="open sans" panose="020B0606030504020204" pitchFamily="34" charset="0"/>
              </a:rPr>
            </a:br>
            <a:r>
              <a:rPr lang="en-IN" b="0" i="1" dirty="0">
                <a:solidFill>
                  <a:srgbClr val="212121"/>
                </a:solidFill>
                <a:effectLst/>
                <a:latin typeface="open sans" panose="020B0606030504020204" pitchFamily="34" charset="0"/>
              </a:rPr>
              <a:t>Continuous Deployment = Release Pipeline.</a:t>
            </a:r>
            <a:endParaRPr lang="en-IN" dirty="0"/>
          </a:p>
        </p:txBody>
      </p:sp>
      <p:pic>
        <p:nvPicPr>
          <p:cNvPr id="9218" name="Picture 2">
            <a:extLst>
              <a:ext uri="{FF2B5EF4-FFF2-40B4-BE49-F238E27FC236}">
                <a16:creationId xmlns:a16="http://schemas.microsoft.com/office/drawing/2014/main" id="{74141A68-DD94-4231-A27F-B69D73AC2D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1417" y="1825625"/>
            <a:ext cx="7749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605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0D8A-2C3C-4396-836C-A67A69EC4F6C}"/>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Continuous Deployment Trigger</a:t>
            </a:r>
            <a:endParaRPr lang="en-IN" dirty="0"/>
          </a:p>
        </p:txBody>
      </p:sp>
      <p:sp>
        <p:nvSpPr>
          <p:cNvPr id="3" name="Content Placeholder 2">
            <a:extLst>
              <a:ext uri="{FF2B5EF4-FFF2-40B4-BE49-F238E27FC236}">
                <a16:creationId xmlns:a16="http://schemas.microsoft.com/office/drawing/2014/main" id="{E4C2EB10-54D4-4B8D-AEAA-DF2DCB298019}"/>
              </a:ext>
            </a:extLst>
          </p:cNvPr>
          <p:cNvSpPr>
            <a:spLocks noGrp="1"/>
          </p:cNvSpPr>
          <p:nvPr>
            <p:ph idx="1"/>
          </p:nvPr>
        </p:nvSpPr>
        <p:spPr>
          <a:xfrm>
            <a:off x="838200" y="1286933"/>
            <a:ext cx="10515600" cy="4890030"/>
          </a:xfrm>
        </p:spPr>
        <p:txBody>
          <a:bodyPr/>
          <a:lstStyle/>
          <a:p>
            <a:pPr algn="l"/>
            <a:r>
              <a:rPr lang="en-US" b="0" i="0" dirty="0">
                <a:solidFill>
                  <a:srgbClr val="212121"/>
                </a:solidFill>
                <a:effectLst/>
                <a:latin typeface="open sans" panose="020B0606030504020204" pitchFamily="34" charset="0"/>
              </a:rPr>
              <a:t>This is option we can use to deploy our code by using CI &amp; CD pipeline to automate the deployment process.</a:t>
            </a:r>
          </a:p>
          <a:p>
            <a:endParaRPr lang="en-IN" dirty="0"/>
          </a:p>
        </p:txBody>
      </p:sp>
      <p:pic>
        <p:nvPicPr>
          <p:cNvPr id="5" name="Picture 4">
            <a:extLst>
              <a:ext uri="{FF2B5EF4-FFF2-40B4-BE49-F238E27FC236}">
                <a16:creationId xmlns:a16="http://schemas.microsoft.com/office/drawing/2014/main" id="{ABF85754-3917-4292-983B-3A3539B725C1}"/>
              </a:ext>
            </a:extLst>
          </p:cNvPr>
          <p:cNvPicPr>
            <a:picLocks noChangeAspect="1"/>
          </p:cNvPicPr>
          <p:nvPr/>
        </p:nvPicPr>
        <p:blipFill>
          <a:blip r:embed="rId2"/>
          <a:stretch>
            <a:fillRect/>
          </a:stretch>
        </p:blipFill>
        <p:spPr>
          <a:xfrm>
            <a:off x="1219200" y="2111022"/>
            <a:ext cx="9753600" cy="4056415"/>
          </a:xfrm>
          <a:prstGeom prst="rect">
            <a:avLst/>
          </a:prstGeom>
        </p:spPr>
      </p:pic>
    </p:spTree>
    <p:extLst>
      <p:ext uri="{BB962C8B-B14F-4D97-AF65-F5344CB8AC3E}">
        <p14:creationId xmlns:p14="http://schemas.microsoft.com/office/powerpoint/2010/main" val="1793119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A8DF-F11F-4D3F-B5BE-FA4649951E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8A9674-46DD-4EB5-A7C0-6272A7DE6651}"/>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Default Build {</a:t>
            </a:r>
            <a:r>
              <a:rPr lang="en-US" b="0" i="0" dirty="0" err="1">
                <a:solidFill>
                  <a:srgbClr val="212121"/>
                </a:solidFill>
                <a:effectLst/>
                <a:latin typeface="open sans" panose="020B0606030504020204" pitchFamily="34" charset="0"/>
              </a:rPr>
              <a:t>ArtefactName</a:t>
            </a:r>
            <a:r>
              <a:rPr lang="en-US" b="0" i="0" dirty="0">
                <a:solidFill>
                  <a:srgbClr val="212121"/>
                </a:solidFill>
                <a:effectLst/>
                <a:latin typeface="open sans" panose="020B0606030504020204" pitchFamily="34" charset="0"/>
              </a:rPr>
              <a:t>}- CI option is enabled to automate deploy. If in case it is disabled, automatic deployment was not done if build (CI { Continuous Integration } ) is succeeded. This is the option to check where deployment has not happened when PR’s is approved or build was succeeded.</a:t>
            </a:r>
            <a:endParaRPr lang="en-IN" dirty="0"/>
          </a:p>
        </p:txBody>
      </p:sp>
    </p:spTree>
    <p:extLst>
      <p:ext uri="{BB962C8B-B14F-4D97-AF65-F5344CB8AC3E}">
        <p14:creationId xmlns:p14="http://schemas.microsoft.com/office/powerpoint/2010/main" val="3512083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2B4-5BA7-4A72-9812-6F2968968020}"/>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Pull Request Trigger</a:t>
            </a:r>
            <a:endParaRPr lang="en-IN" dirty="0"/>
          </a:p>
        </p:txBody>
      </p:sp>
      <p:sp>
        <p:nvSpPr>
          <p:cNvPr id="3" name="Content Placeholder 2">
            <a:extLst>
              <a:ext uri="{FF2B5EF4-FFF2-40B4-BE49-F238E27FC236}">
                <a16:creationId xmlns:a16="http://schemas.microsoft.com/office/drawing/2014/main" id="{E092581C-2119-444E-8B75-93BF60DF0E1B}"/>
              </a:ext>
            </a:extLst>
          </p:cNvPr>
          <p:cNvSpPr>
            <a:spLocks noGrp="1"/>
          </p:cNvSpPr>
          <p:nvPr>
            <p:ph idx="1"/>
          </p:nvPr>
        </p:nvSpPr>
        <p:spPr/>
        <p:txBody>
          <a:bodyPr>
            <a:normAutofit lnSpcReduction="10000"/>
          </a:bodyPr>
          <a:lstStyle/>
          <a:p>
            <a:pPr marL="0" indent="0" algn="l">
              <a:buNone/>
            </a:pPr>
            <a:r>
              <a:rPr lang="en-US" b="0" i="0" dirty="0">
                <a:solidFill>
                  <a:srgbClr val="212121"/>
                </a:solidFill>
                <a:effectLst/>
                <a:latin typeface="open sans" panose="020B0606030504020204" pitchFamily="34" charset="0"/>
              </a:rPr>
              <a:t> </a:t>
            </a:r>
          </a:p>
          <a:p>
            <a:pPr algn="l"/>
            <a:r>
              <a:rPr lang="en-US" b="0" i="0" dirty="0">
                <a:solidFill>
                  <a:srgbClr val="212121"/>
                </a:solidFill>
                <a:effectLst/>
                <a:latin typeface="open sans" panose="020B0606030504020204" pitchFamily="34" charset="0"/>
              </a:rPr>
              <a:t>We’ve options to pull request enable trigger, and build branch filters trigger. </a:t>
            </a:r>
          </a:p>
          <a:p>
            <a:pPr algn="l"/>
            <a:r>
              <a:rPr lang="en-US" b="0" i="0" dirty="0">
                <a:solidFill>
                  <a:srgbClr val="212121"/>
                </a:solidFill>
                <a:effectLst/>
                <a:latin typeface="open sans" panose="020B0606030504020204" pitchFamily="34" charset="0"/>
              </a:rPr>
              <a:t>Now here we are automating continuous deployment for every Pull request (Commits, Check-ins) approved by manager by enabling pull request trigger.</a:t>
            </a:r>
          </a:p>
          <a:p>
            <a:pPr algn="l"/>
            <a:r>
              <a:rPr lang="en-US" b="0" i="0" dirty="0">
                <a:solidFill>
                  <a:srgbClr val="212121"/>
                </a:solidFill>
                <a:effectLst/>
                <a:latin typeface="open sans" panose="020B0606030504020204" pitchFamily="34" charset="0"/>
              </a:rPr>
              <a:t>Default option is disabled to deploy the code for every pull request approved by manager or TL’s after code review. </a:t>
            </a:r>
          </a:p>
          <a:p>
            <a:pPr algn="l"/>
            <a:r>
              <a:rPr lang="en-US" b="0" i="0" dirty="0">
                <a:solidFill>
                  <a:srgbClr val="212121"/>
                </a:solidFill>
                <a:effectLst/>
                <a:latin typeface="open sans" panose="020B0606030504020204" pitchFamily="34" charset="0"/>
              </a:rPr>
              <a:t>Enabling branching policies will helps to avoid failures in CI and CD process.</a:t>
            </a:r>
          </a:p>
          <a:p>
            <a:endParaRPr lang="en-IN" dirty="0"/>
          </a:p>
        </p:txBody>
      </p:sp>
    </p:spTree>
    <p:extLst>
      <p:ext uri="{BB962C8B-B14F-4D97-AF65-F5344CB8AC3E}">
        <p14:creationId xmlns:p14="http://schemas.microsoft.com/office/powerpoint/2010/main" val="2244533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C434-BFD6-45A6-A6A2-3B261D665DED}"/>
              </a:ext>
            </a:extLst>
          </p:cNvPr>
          <p:cNvSpPr>
            <a:spLocks noGrp="1"/>
          </p:cNvSpPr>
          <p:nvPr>
            <p:ph type="title"/>
          </p:nvPr>
        </p:nvSpPr>
        <p:spPr/>
        <p:txBody>
          <a:bodyPr/>
          <a:lstStyle/>
          <a:p>
            <a:r>
              <a:rPr lang="en-IN" b="1" i="0" dirty="0">
                <a:solidFill>
                  <a:srgbClr val="212121"/>
                </a:solidFill>
                <a:effectLst/>
                <a:latin typeface="open sans" panose="020B0606030504020204" pitchFamily="34" charset="0"/>
              </a:rPr>
              <a:t>Branching Policies</a:t>
            </a:r>
            <a:endParaRPr lang="en-IN" dirty="0"/>
          </a:p>
        </p:txBody>
      </p:sp>
      <p:sp>
        <p:nvSpPr>
          <p:cNvPr id="3" name="Content Placeholder 2">
            <a:extLst>
              <a:ext uri="{FF2B5EF4-FFF2-40B4-BE49-F238E27FC236}">
                <a16:creationId xmlns:a16="http://schemas.microsoft.com/office/drawing/2014/main" id="{9E1281EB-0EBB-41BE-B964-81D3BD38B8C2}"/>
              </a:ext>
            </a:extLst>
          </p:cNvPr>
          <p:cNvSpPr>
            <a:spLocks noGrp="1"/>
          </p:cNvSpPr>
          <p:nvPr>
            <p:ph idx="1"/>
          </p:nvPr>
        </p:nvSpPr>
        <p:spPr/>
        <p:txBody>
          <a:bodyPr/>
          <a:lstStyle/>
          <a:p>
            <a:pPr algn="l">
              <a:buFont typeface="+mj-lt"/>
              <a:buAutoNum type="arabicPeriod"/>
            </a:pPr>
            <a:r>
              <a:rPr lang="en-US" b="0" i="0" dirty="0">
                <a:solidFill>
                  <a:srgbClr val="212121"/>
                </a:solidFill>
                <a:effectLst/>
                <a:latin typeface="open sans" panose="020B0606030504020204" pitchFamily="34" charset="0"/>
              </a:rPr>
              <a:t>Reviewer's approval required for every Pull Request</a:t>
            </a:r>
          </a:p>
          <a:p>
            <a:pPr algn="l">
              <a:buFont typeface="+mj-lt"/>
              <a:buAutoNum type="arabicPeriod"/>
            </a:pPr>
            <a:r>
              <a:rPr lang="en-US" b="0" i="0" dirty="0">
                <a:solidFill>
                  <a:srgbClr val="212121"/>
                </a:solidFill>
                <a:effectLst/>
                <a:latin typeface="open sans" panose="020B0606030504020204" pitchFamily="34" charset="0"/>
              </a:rPr>
              <a:t>Code review comments should be resolved in raised Pull Requests.</a:t>
            </a:r>
          </a:p>
          <a:p>
            <a:pPr algn="l">
              <a:buFont typeface="+mj-lt"/>
              <a:buAutoNum type="arabicPeriod"/>
            </a:pPr>
            <a:r>
              <a:rPr lang="en-US" b="0" i="0" dirty="0">
                <a:solidFill>
                  <a:srgbClr val="212121"/>
                </a:solidFill>
                <a:effectLst/>
                <a:latin typeface="open sans" panose="020B0606030504020204" pitchFamily="34" charset="0"/>
              </a:rPr>
              <a:t>Build Succeeded (Choosing a build pipeline (CI) to build your code).</a:t>
            </a:r>
          </a:p>
          <a:p>
            <a:pPr algn="l">
              <a:buFont typeface="+mj-lt"/>
              <a:buAutoNum type="arabicPeriod"/>
            </a:pPr>
            <a:r>
              <a:rPr lang="en-US" b="0" i="0" dirty="0">
                <a:solidFill>
                  <a:srgbClr val="212121"/>
                </a:solidFill>
                <a:effectLst/>
                <a:latin typeface="open sans" panose="020B0606030504020204" pitchFamily="34" charset="0"/>
              </a:rPr>
              <a:t>Interlinked work items should be completed (Work items traceability).</a:t>
            </a:r>
          </a:p>
          <a:p>
            <a:endParaRPr lang="en-IN" dirty="0"/>
          </a:p>
        </p:txBody>
      </p:sp>
    </p:spTree>
    <p:extLst>
      <p:ext uri="{BB962C8B-B14F-4D97-AF65-F5344CB8AC3E}">
        <p14:creationId xmlns:p14="http://schemas.microsoft.com/office/powerpoint/2010/main" val="2113644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2A5B-5B10-4E5C-839E-AF3BA0A35B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18C6AA-F8AE-4B06-98CC-8708CE27A51D}"/>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77960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315D-A233-4F11-BBFF-BD2FCF0018D9}"/>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Azure Dashboards</a:t>
            </a:r>
            <a:endParaRPr lang="en-IN" dirty="0"/>
          </a:p>
        </p:txBody>
      </p:sp>
      <p:sp>
        <p:nvSpPr>
          <p:cNvPr id="3" name="Content Placeholder 2">
            <a:extLst>
              <a:ext uri="{FF2B5EF4-FFF2-40B4-BE49-F238E27FC236}">
                <a16:creationId xmlns:a16="http://schemas.microsoft.com/office/drawing/2014/main" id="{28A119C1-9D0D-4CDC-8856-5CC6A4838A39}"/>
              </a:ext>
            </a:extLst>
          </p:cNvPr>
          <p:cNvSpPr>
            <a:spLocks noGrp="1"/>
          </p:cNvSpPr>
          <p:nvPr>
            <p:ph idx="1"/>
          </p:nvPr>
        </p:nvSpPr>
        <p:spPr/>
        <p:txBody>
          <a:bodyPr>
            <a:normAutofit fontScale="92500" lnSpcReduction="20000"/>
          </a:bodyPr>
          <a:lstStyle/>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Azure Dashboards are used to add widgets for graphical representations to your project. We have Azure DevOps marketplace to add widgets as per our requirement by clicking on the "Add a widget" button. We can customize and configure dashboards to your teams. It will help to monitor progress, improve your workflow processes and information about the project.</a:t>
            </a:r>
          </a:p>
          <a:p>
            <a:pPr marL="0" indent="0" algn="l">
              <a:buNone/>
            </a:pPr>
            <a:r>
              <a:rPr lang="en-US" b="0" i="0" dirty="0">
                <a:solidFill>
                  <a:srgbClr val="212121"/>
                </a:solidFill>
                <a:effectLst/>
                <a:latin typeface="open sans" panose="020B0606030504020204" pitchFamily="34" charset="0"/>
              </a:rPr>
              <a:t> </a:t>
            </a:r>
          </a:p>
          <a:p>
            <a:pPr algn="l"/>
            <a:r>
              <a:rPr lang="en-US" b="1" i="0" dirty="0">
                <a:solidFill>
                  <a:srgbClr val="212121"/>
                </a:solidFill>
                <a:effectLst/>
                <a:latin typeface="open sans" panose="020B0606030504020204" pitchFamily="34" charset="0"/>
              </a:rPr>
              <a:t>Features</a:t>
            </a: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Dashboards, Charts, Widgets, Power BI reports, System generated reports, Quick Links by using charts.</a:t>
            </a:r>
          </a:p>
          <a:p>
            <a:endParaRPr lang="en-IN" dirty="0"/>
          </a:p>
        </p:txBody>
      </p:sp>
    </p:spTree>
    <p:extLst>
      <p:ext uri="{BB962C8B-B14F-4D97-AF65-F5344CB8AC3E}">
        <p14:creationId xmlns:p14="http://schemas.microsoft.com/office/powerpoint/2010/main" val="34724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8711-35D0-4B92-ACF2-4A1D1F8DD700}"/>
              </a:ext>
            </a:extLst>
          </p:cNvPr>
          <p:cNvSpPr>
            <a:spLocks noGrp="1"/>
          </p:cNvSpPr>
          <p:nvPr>
            <p:ph type="title"/>
          </p:nvPr>
        </p:nvSpPr>
        <p:spPr/>
        <p:txBody>
          <a:bodyPr/>
          <a:lstStyle/>
          <a:p>
            <a:r>
              <a:rPr lang="en-US" b="1" i="0" dirty="0">
                <a:solidFill>
                  <a:srgbClr val="212121"/>
                </a:solidFill>
                <a:effectLst/>
                <a:latin typeface="open sans" panose="020B0606030504020204" pitchFamily="34" charset="0"/>
              </a:rPr>
              <a:t>Pull Request Trigger</a:t>
            </a:r>
            <a:br>
              <a:rPr lang="en-US" b="0" i="0" dirty="0">
                <a:solidFill>
                  <a:srgbClr val="212121"/>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9690D9B9-2681-43F9-81D3-FD1235C7124B}"/>
              </a:ext>
            </a:extLst>
          </p:cNvPr>
          <p:cNvSpPr>
            <a:spLocks noGrp="1"/>
          </p:cNvSpPr>
          <p:nvPr>
            <p:ph idx="1"/>
          </p:nvPr>
        </p:nvSpPr>
        <p:spPr/>
        <p:txBody>
          <a:bodyPr/>
          <a:lstStyle/>
          <a:p>
            <a:pPr marL="0" indent="0" algn="l">
              <a:buNone/>
            </a:pP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By enabling this option, it will create a new version of artifact to deploy the code and this information will be available in the release once it is successful or failed in the deployment process. You’ve to select a targeted branch to build a new version of artifact, no worries about save button, it is auto-saved as configured.</a:t>
            </a:r>
          </a:p>
          <a:p>
            <a:endParaRPr lang="en-IN" dirty="0"/>
          </a:p>
        </p:txBody>
      </p:sp>
    </p:spTree>
    <p:extLst>
      <p:ext uri="{BB962C8B-B14F-4D97-AF65-F5344CB8AC3E}">
        <p14:creationId xmlns:p14="http://schemas.microsoft.com/office/powerpoint/2010/main" val="1295573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5235-46F5-4320-8B6F-33049B001ABD}"/>
              </a:ext>
            </a:extLst>
          </p:cNvPr>
          <p:cNvSpPr>
            <a:spLocks noGrp="1"/>
          </p:cNvSpPr>
          <p:nvPr>
            <p:ph type="title"/>
          </p:nvPr>
        </p:nvSpPr>
        <p:spPr/>
        <p:txBody>
          <a:bodyPr/>
          <a:lstStyle/>
          <a:p>
            <a:endParaRPr lang="en-IN"/>
          </a:p>
        </p:txBody>
      </p:sp>
      <p:pic>
        <p:nvPicPr>
          <p:cNvPr id="10242" name="Picture 2">
            <a:extLst>
              <a:ext uri="{FF2B5EF4-FFF2-40B4-BE49-F238E27FC236}">
                <a16:creationId xmlns:a16="http://schemas.microsoft.com/office/drawing/2014/main" id="{7877ABEA-CFD1-4327-A9E2-7AAA5C6609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1417" y="1825625"/>
            <a:ext cx="7749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75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CA2D-5A18-4A61-8011-FA1A09E10550}"/>
              </a:ext>
            </a:extLst>
          </p:cNvPr>
          <p:cNvSpPr>
            <a:spLocks noGrp="1"/>
          </p:cNvSpPr>
          <p:nvPr>
            <p:ph type="title"/>
          </p:nvPr>
        </p:nvSpPr>
        <p:spPr/>
        <p:txBody>
          <a:bodyPr/>
          <a:lstStyle/>
          <a:p>
            <a:r>
              <a:rPr lang="en-US" b="1" i="0" dirty="0">
                <a:solidFill>
                  <a:srgbClr val="212121"/>
                </a:solidFill>
                <a:effectLst/>
                <a:latin typeface="open sans" panose="020B0606030504020204" pitchFamily="34" charset="0"/>
              </a:rPr>
              <a:t>Pre-deployment Conditions</a:t>
            </a:r>
            <a:endParaRPr lang="en-IN" dirty="0"/>
          </a:p>
        </p:txBody>
      </p:sp>
      <p:sp>
        <p:nvSpPr>
          <p:cNvPr id="4" name="Content Placeholder 3">
            <a:extLst>
              <a:ext uri="{FF2B5EF4-FFF2-40B4-BE49-F238E27FC236}">
                <a16:creationId xmlns:a16="http://schemas.microsoft.com/office/drawing/2014/main" id="{886B3F50-48B3-4E20-A772-D53523A59CFC}"/>
              </a:ext>
            </a:extLst>
          </p:cNvPr>
          <p:cNvSpPr>
            <a:spLocks noGrp="1"/>
          </p:cNvSpPr>
          <p:nvPr>
            <p:ph idx="1"/>
          </p:nvPr>
        </p:nvSpPr>
        <p:spPr/>
        <p:txBody>
          <a:bodyPr/>
          <a:lstStyle/>
          <a:p>
            <a:pPr algn="l"/>
            <a:r>
              <a:rPr lang="en-US" b="1" i="0" dirty="0">
                <a:solidFill>
                  <a:srgbClr val="212121"/>
                </a:solidFill>
                <a:effectLst/>
                <a:latin typeface="open sans" panose="020B0606030504020204" pitchFamily="34" charset="0"/>
              </a:rPr>
              <a:t>Pre-deployment Conditions</a:t>
            </a: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We have pre-deployment conditions to trigger configured deployment work-flow for CD (Continuous Deployment).</a:t>
            </a:r>
          </a:p>
          <a:p>
            <a:endParaRPr lang="en-IN" dirty="0"/>
          </a:p>
        </p:txBody>
      </p:sp>
    </p:spTree>
    <p:extLst>
      <p:ext uri="{BB962C8B-B14F-4D97-AF65-F5344CB8AC3E}">
        <p14:creationId xmlns:p14="http://schemas.microsoft.com/office/powerpoint/2010/main" val="787302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0645-16BB-4C12-B6A6-A5846DB65A5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F7EB8E-58AC-4F1B-ACD2-706518128837}"/>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4040407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F4E7-A606-49F9-A179-5BFC7DE661E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95B455-8084-45BA-BB45-AA7C9BF86451}"/>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764005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9A12-F470-49ED-96F4-917E1452E5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F365CD-81F4-496A-8FA2-BFD7A036C1BB}"/>
              </a:ext>
            </a:extLst>
          </p:cNvPr>
          <p:cNvSpPr>
            <a:spLocks noGrp="1"/>
          </p:cNvSpPr>
          <p:nvPr>
            <p:ph idx="1"/>
          </p:nvPr>
        </p:nvSpPr>
        <p:spPr/>
        <p:txBody>
          <a:bodyPr/>
          <a:lstStyle/>
          <a:p>
            <a:pPr algn="l"/>
            <a:r>
              <a:rPr lang="en-US" b="1" i="0" dirty="0">
                <a:solidFill>
                  <a:srgbClr val="212121"/>
                </a:solidFill>
                <a:effectLst/>
                <a:latin typeface="open sans" panose="020B0606030504020204" pitchFamily="34" charset="0"/>
              </a:rPr>
              <a:t>Artifact Filters</a:t>
            </a: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Select artifact condition(s) to trigger a new deployment. A release will be deployed to this stage only if all artifact conditions match. </a:t>
            </a:r>
          </a:p>
          <a:p>
            <a:pPr algn="l"/>
            <a:r>
              <a:rPr lang="en-US" b="0" i="0" dirty="0">
                <a:solidFill>
                  <a:srgbClr val="212121"/>
                </a:solidFill>
                <a:effectLst/>
                <a:latin typeface="open sans" panose="020B0606030504020204" pitchFamily="34" charset="0"/>
              </a:rPr>
              <a:t>Gates: Define gates to evaluate before the deployment.</a:t>
            </a:r>
          </a:p>
          <a:p>
            <a:pPr algn="l"/>
            <a:r>
              <a:rPr lang="en-US" b="0" i="0" dirty="0">
                <a:solidFill>
                  <a:srgbClr val="212121"/>
                </a:solidFill>
                <a:effectLst/>
                <a:latin typeface="open sans" panose="020B0606030504020204" pitchFamily="34" charset="0"/>
              </a:rPr>
              <a:t>Deployment queue settings: Define behavior when multiple releases are queued for deployment</a:t>
            </a:r>
          </a:p>
          <a:p>
            <a:endParaRPr lang="en-IN" dirty="0"/>
          </a:p>
        </p:txBody>
      </p:sp>
    </p:spTree>
    <p:extLst>
      <p:ext uri="{BB962C8B-B14F-4D97-AF65-F5344CB8AC3E}">
        <p14:creationId xmlns:p14="http://schemas.microsoft.com/office/powerpoint/2010/main" val="10513469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9F7D-5E65-4FDA-A706-BD2A52C6F53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07ACD1-86A1-4582-B946-37AE50840958}"/>
              </a:ext>
            </a:extLst>
          </p:cNvPr>
          <p:cNvPicPr>
            <a:picLocks noGrp="1" noChangeAspect="1"/>
          </p:cNvPicPr>
          <p:nvPr>
            <p:ph idx="1"/>
          </p:nvPr>
        </p:nvPicPr>
        <p:blipFill>
          <a:blip r:embed="rId2"/>
          <a:stretch>
            <a:fillRect/>
          </a:stretch>
        </p:blipFill>
        <p:spPr>
          <a:xfrm>
            <a:off x="2581769" y="1825625"/>
            <a:ext cx="7028462" cy="4351338"/>
          </a:xfrm>
        </p:spPr>
      </p:pic>
    </p:spTree>
    <p:extLst>
      <p:ext uri="{BB962C8B-B14F-4D97-AF65-F5344CB8AC3E}">
        <p14:creationId xmlns:p14="http://schemas.microsoft.com/office/powerpoint/2010/main" val="1510930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D9BF-E6FD-4460-B1AE-E2D7BBF7A11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97F6AC7-8C93-45FF-ABE3-C093AB219D6D}"/>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408214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094-4DA0-4390-8C08-8359DA31F6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02D57B-9486-48B1-8FD5-7BF5ECE732BD}"/>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Schedule: Trigger a new deployment to this stage at a specified time.</a:t>
            </a:r>
            <a:endParaRPr lang="en-IN" dirty="0"/>
          </a:p>
        </p:txBody>
      </p:sp>
    </p:spTree>
    <p:extLst>
      <p:ext uri="{BB962C8B-B14F-4D97-AF65-F5344CB8AC3E}">
        <p14:creationId xmlns:p14="http://schemas.microsoft.com/office/powerpoint/2010/main" val="3236899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D030-FBF9-4484-A52C-34B8DCC5E6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D5DAA-934B-4F99-98AC-6A4CE2DA55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7C2CE6-2059-4FBB-9F9A-AB11B86DE6DA}"/>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327912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9826-B172-4D7E-9B70-19E43C3DD7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E4574B-EE49-4EB1-80C3-B24472BF5431}"/>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2887564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9A43-E9EC-49EE-98EE-8E488F6047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5C2E8D-E555-41E4-958D-397D45DD8E91}"/>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Pull Request Deployment: Enabling this will allow pull request-based releases to be deployed to this stage. Keep it disabled if this is a critical or production stage.</a:t>
            </a:r>
            <a:endParaRPr lang="en-IN" dirty="0"/>
          </a:p>
        </p:txBody>
      </p:sp>
    </p:spTree>
    <p:extLst>
      <p:ext uri="{BB962C8B-B14F-4D97-AF65-F5344CB8AC3E}">
        <p14:creationId xmlns:p14="http://schemas.microsoft.com/office/powerpoint/2010/main" val="9779742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A683-6ADB-4A1E-9D04-E4E601C5D3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E4A471-39C7-44E2-AA1D-8E59883F56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6B1F60-298B-459C-842D-79C93A2E5432}"/>
              </a:ext>
            </a:extLst>
          </p:cNvPr>
          <p:cNvPicPr>
            <a:picLocks noChangeAspect="1"/>
          </p:cNvPicPr>
          <p:nvPr/>
        </p:nvPicPr>
        <p:blipFill>
          <a:blip r:embed="rId2"/>
          <a:stretch>
            <a:fillRect/>
          </a:stretch>
        </p:blipFill>
        <p:spPr>
          <a:xfrm>
            <a:off x="1219200" y="690562"/>
            <a:ext cx="9753600" cy="5476875"/>
          </a:xfrm>
          <a:prstGeom prst="rect">
            <a:avLst/>
          </a:prstGeom>
        </p:spPr>
      </p:pic>
    </p:spTree>
    <p:extLst>
      <p:ext uri="{BB962C8B-B14F-4D97-AF65-F5344CB8AC3E}">
        <p14:creationId xmlns:p14="http://schemas.microsoft.com/office/powerpoint/2010/main" val="3953091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9E65-B5B4-44B2-908B-08ADA04319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454CA4-2341-4BFE-9CD8-A5C8E116F3CB}"/>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Pre-Deployment Approval: Select the users who can approve or reject deployments to this stage</a:t>
            </a:r>
            <a:endParaRPr lang="en-IN" dirty="0"/>
          </a:p>
        </p:txBody>
      </p:sp>
    </p:spTree>
    <p:extLst>
      <p:ext uri="{BB962C8B-B14F-4D97-AF65-F5344CB8AC3E}">
        <p14:creationId xmlns:p14="http://schemas.microsoft.com/office/powerpoint/2010/main" val="1706759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89A5-0022-42FE-A2E6-531C3D44DE8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CC9093-15E4-4B17-947E-2B1C0D36EC70}"/>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3296689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653E-3CC9-49F6-833E-0E60D7DF0A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2BB0C4-8C67-4C15-B0D0-D914179F586F}"/>
              </a:ext>
            </a:extLst>
          </p:cNvPr>
          <p:cNvSpPr>
            <a:spLocks noGrp="1"/>
          </p:cNvSpPr>
          <p:nvPr>
            <p:ph idx="1"/>
          </p:nvPr>
        </p:nvSpPr>
        <p:spPr/>
        <p:txBody>
          <a:bodyPr/>
          <a:lstStyle/>
          <a:p>
            <a:r>
              <a:rPr lang="en-US" b="0" i="0">
                <a:solidFill>
                  <a:srgbClr val="212121"/>
                </a:solidFill>
                <a:effectLst/>
                <a:latin typeface="open sans" panose="020B0606030504020204" pitchFamily="34" charset="0"/>
              </a:rPr>
              <a:t>Gates: Defining gates to evaluate before the deployment by giving delay time to code publish.</a:t>
            </a:r>
            <a:endParaRPr lang="en-IN" dirty="0"/>
          </a:p>
        </p:txBody>
      </p:sp>
    </p:spTree>
    <p:extLst>
      <p:ext uri="{BB962C8B-B14F-4D97-AF65-F5344CB8AC3E}">
        <p14:creationId xmlns:p14="http://schemas.microsoft.com/office/powerpoint/2010/main" val="44741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0BD5-4AC0-4622-875B-11A54D6C3DA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F661848-FE3A-44A8-A2FD-CA25D3FC38FB}"/>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1682707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4DB7-12CB-460B-B260-34C4C388E04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BA17C7A-A63C-4DDD-8FBA-0FC823BAF5AA}"/>
              </a:ext>
            </a:extLst>
          </p:cNvPr>
          <p:cNvSpPr>
            <a:spLocks noGrp="1"/>
          </p:cNvSpPr>
          <p:nvPr>
            <p:ph idx="1"/>
          </p:nvPr>
        </p:nvSpPr>
        <p:spPr/>
        <p:txBody>
          <a:bodyPr/>
          <a:lstStyle/>
          <a:p>
            <a:r>
              <a:rPr lang="en-US" b="0" i="0" dirty="0">
                <a:solidFill>
                  <a:srgbClr val="212121"/>
                </a:solidFill>
                <a:effectLst/>
                <a:latin typeface="open sans" panose="020B0606030504020204" pitchFamily="34" charset="0"/>
              </a:rPr>
              <a:t>Deployment queue settings: Define behavior when multiple releases are queued for deployment.</a:t>
            </a:r>
            <a:endParaRPr lang="en-IN" dirty="0"/>
          </a:p>
        </p:txBody>
      </p:sp>
    </p:spTree>
    <p:extLst>
      <p:ext uri="{BB962C8B-B14F-4D97-AF65-F5344CB8AC3E}">
        <p14:creationId xmlns:p14="http://schemas.microsoft.com/office/powerpoint/2010/main" val="9505457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CF6-CB94-4441-8EE8-6B0DF1DA22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8896AF9-CB45-4CC0-B474-74BD1302AD89}"/>
              </a:ext>
            </a:extLst>
          </p:cNvPr>
          <p:cNvPicPr>
            <a:picLocks noGrp="1" noChangeAspect="1"/>
          </p:cNvPicPr>
          <p:nvPr>
            <p:ph idx="1"/>
          </p:nvPr>
        </p:nvPicPr>
        <p:blipFill>
          <a:blip r:embed="rId2"/>
          <a:stretch>
            <a:fillRect/>
          </a:stretch>
        </p:blipFill>
        <p:spPr>
          <a:xfrm>
            <a:off x="2221417" y="1825625"/>
            <a:ext cx="7749165" cy="4351338"/>
          </a:xfrm>
        </p:spPr>
      </p:pic>
    </p:spTree>
    <p:extLst>
      <p:ext uri="{BB962C8B-B14F-4D97-AF65-F5344CB8AC3E}">
        <p14:creationId xmlns:p14="http://schemas.microsoft.com/office/powerpoint/2010/main" val="3423643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2933</Words>
  <Application>Microsoft Office PowerPoint</Application>
  <PresentationFormat>Widescreen</PresentationFormat>
  <Paragraphs>204</Paragraphs>
  <Slides>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Calibri</vt:lpstr>
      <vt:lpstr>Calibri Light</vt:lpstr>
      <vt:lpstr>Open Sans</vt:lpstr>
      <vt:lpstr>Open Sans</vt:lpstr>
      <vt:lpstr>Roboto</vt:lpstr>
      <vt:lpstr>Office Theme</vt:lpstr>
      <vt:lpstr>AZURE DEVOPS </vt:lpstr>
      <vt:lpstr>Components of Devops Azure </vt:lpstr>
      <vt:lpstr>AZURE BOARDS</vt:lpstr>
      <vt:lpstr>PowerPoint Presentation</vt:lpstr>
      <vt:lpstr>Features of Azure Boards</vt:lpstr>
      <vt:lpstr>Creating a new task in Azure Boards</vt:lpstr>
      <vt:lpstr>PowerPoint Presentation</vt:lpstr>
      <vt:lpstr>Azure Dashboards</vt:lpstr>
      <vt:lpstr>PowerPoint Presentation</vt:lpstr>
      <vt:lpstr>PowerPoint Presentation</vt:lpstr>
      <vt:lpstr>Azure 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vt:lpstr>
      <vt:lpstr>Backogs in Azure Boards</vt:lpstr>
      <vt:lpstr>PowerPoint Presentation</vt:lpstr>
      <vt:lpstr>Sprints in Azure Boards</vt:lpstr>
      <vt:lpstr>PowerPoint Presentation</vt:lpstr>
      <vt:lpstr>Queries in Azure Boards </vt:lpstr>
      <vt:lpstr>PowerPoint Presentation</vt:lpstr>
      <vt:lpstr>Create a Query</vt:lpstr>
      <vt:lpstr>Closed Work Items</vt:lpstr>
      <vt:lpstr>Azure DevOps Pipelines</vt:lpstr>
      <vt:lpstr>Builds</vt:lpstr>
      <vt:lpstr>PowerPoint Presentation</vt:lpstr>
      <vt:lpstr>New Pipeline</vt:lpstr>
      <vt:lpstr>PowerPoint Presentation</vt:lpstr>
      <vt:lpstr>PowerPoint Presentation</vt:lpstr>
      <vt:lpstr>PowerPoint Presentation</vt:lpstr>
      <vt:lpstr>PowerPoint Presentation</vt:lpstr>
      <vt:lpstr>Repository </vt:lpstr>
      <vt:lpstr>Branches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Once you click on run, agent job will run for CI (Continuous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on View stage tasks shown in below screenshot,</vt:lpstr>
      <vt:lpstr>PowerPoint Presentation</vt:lpstr>
      <vt:lpstr>PowerPoint Presentation</vt:lpstr>
      <vt:lpstr>Once app service configuration is done, click on Create Release.</vt:lpstr>
      <vt:lpstr>Continuous Deployment</vt:lpstr>
      <vt:lpstr>PowerPoint Presentation</vt:lpstr>
      <vt:lpstr>For first release, automatic deployments will start and are shown in the below screenshot. </vt:lpstr>
      <vt:lpstr>PowerPoint Presentation</vt:lpstr>
      <vt:lpstr>PowerPoint Presentation</vt:lpstr>
      <vt:lpstr>Continuous Integration = Build Pipeline</vt:lpstr>
      <vt:lpstr>PowerPoint Presentation</vt:lpstr>
      <vt:lpstr>PowerPoint Presentation</vt:lpstr>
      <vt:lpstr> Continuous Deployment = Release Pipeline.</vt:lpstr>
      <vt:lpstr>Continuous Deployment Trigger</vt:lpstr>
      <vt:lpstr>PowerPoint Presentation</vt:lpstr>
      <vt:lpstr>Pull Request Trigger</vt:lpstr>
      <vt:lpstr>Branching Policies</vt:lpstr>
      <vt:lpstr>PowerPoint Presentation</vt:lpstr>
      <vt:lpstr>Pull Request Trigger </vt:lpstr>
      <vt:lpstr>PowerPoint Presentation</vt:lpstr>
      <vt:lpstr>Pre-deployment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dc:title>
  <dc:creator>deoresulakshana@gmail.com</dc:creator>
  <cp:lastModifiedBy>deoresulakshana@gmail.com</cp:lastModifiedBy>
  <cp:revision>3</cp:revision>
  <dcterms:created xsi:type="dcterms:W3CDTF">2021-08-19T16:47:08Z</dcterms:created>
  <dcterms:modified xsi:type="dcterms:W3CDTF">2021-08-19T17:52:01Z</dcterms:modified>
</cp:coreProperties>
</file>